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8" r:id="rId2"/>
    <p:sldId id="264" r:id="rId3"/>
    <p:sldId id="276" r:id="rId4"/>
    <p:sldId id="261" r:id="rId5"/>
    <p:sldId id="263" r:id="rId6"/>
    <p:sldId id="267" r:id="rId7"/>
    <p:sldId id="268" r:id="rId8"/>
    <p:sldId id="271" r:id="rId9"/>
    <p:sldId id="269" r:id="rId10"/>
    <p:sldId id="273" r:id="rId11"/>
    <p:sldId id="274" r:id="rId12"/>
    <p:sldId id="278" r:id="rId13"/>
    <p:sldId id="275"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CC00"/>
    <a:srgbClr val="6EA0B0"/>
    <a:srgbClr val="00CCFF"/>
    <a:srgbClr val="D9A845"/>
    <a:srgbClr val="00FF00"/>
    <a:srgbClr val="FF00FF"/>
    <a:srgbClr val="DDDDDD"/>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253" autoAdjust="0"/>
  </p:normalViewPr>
  <p:slideViewPr>
    <p:cSldViewPr>
      <p:cViewPr>
        <p:scale>
          <a:sx n="80" d="100"/>
          <a:sy n="80" d="100"/>
        </p:scale>
        <p:origin x="-85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ocuments\AG%20Data\WWF\Calving%20grounds\Survey%20multiple%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ocuments\AG%20Data\CARMA\MERRA%20herds\All%20herd%20data%20March%202011%20A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pieChart>
        <c:varyColors val="1"/>
        <c:ser>
          <c:idx val="0"/>
          <c:order val="0"/>
          <c:val>
            <c:numRef>
              <c:f>Sheet2!$E$30:$G$30</c:f>
              <c:numCache>
                <c:formatCode>General</c:formatCode>
                <c:ptCount val="3"/>
                <c:pt idx="0">
                  <c:v>0.20370370370370369</c:v>
                </c:pt>
                <c:pt idx="1">
                  <c:v>0.29629629629629628</c:v>
                </c:pt>
                <c:pt idx="2">
                  <c:v>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tx2">
        <a:lumMod val="25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GDD!$F$1</c:f>
              <c:strCache>
                <c:ptCount val="1"/>
                <c:pt idx="0">
                  <c:v>1 june</c:v>
                </c:pt>
              </c:strCache>
            </c:strRef>
          </c:tx>
          <c:spPr>
            <a:solidFill>
              <a:srgbClr val="92D050"/>
            </a:solidFill>
          </c:spPr>
          <c:invertIfNegative val="0"/>
          <c:val>
            <c:numRef>
              <c:f>GDD!$F$2:$F$22</c:f>
              <c:numCache>
                <c:formatCode>General</c:formatCode>
                <c:ptCount val="21"/>
                <c:pt idx="0">
                  <c:v>48.705620944116063</c:v>
                </c:pt>
                <c:pt idx="1">
                  <c:v>43.813706625659997</c:v>
                </c:pt>
                <c:pt idx="2">
                  <c:v>73.673139609059618</c:v>
                </c:pt>
                <c:pt idx="3">
                  <c:v>51.655923363469959</c:v>
                </c:pt>
                <c:pt idx="4">
                  <c:v>43.821287684284989</c:v>
                </c:pt>
                <c:pt idx="5">
                  <c:v>34.026292074880111</c:v>
                </c:pt>
                <c:pt idx="6">
                  <c:v>43.954295595229944</c:v>
                </c:pt>
                <c:pt idx="7">
                  <c:v>33.416976042716144</c:v>
                </c:pt>
                <c:pt idx="8">
                  <c:v>11.557460169638272</c:v>
                </c:pt>
                <c:pt idx="9">
                  <c:v>29.607416362146981</c:v>
                </c:pt>
                <c:pt idx="10">
                  <c:v>36.110805093088196</c:v>
                </c:pt>
                <c:pt idx="11">
                  <c:v>24.19383761498219</c:v>
                </c:pt>
                <c:pt idx="12">
                  <c:v>35.216308790637342</c:v>
                </c:pt>
                <c:pt idx="13">
                  <c:v>123.08010411416274</c:v>
                </c:pt>
                <c:pt idx="14">
                  <c:v>60.41137852822532</c:v>
                </c:pt>
                <c:pt idx="15">
                  <c:v>25.474201030115427</c:v>
                </c:pt>
                <c:pt idx="16">
                  <c:v>1.0647516066027807</c:v>
                </c:pt>
                <c:pt idx="17">
                  <c:v>8.2915582472277372</c:v>
                </c:pt>
                <c:pt idx="18">
                  <c:v>22.506703825919729</c:v>
                </c:pt>
                <c:pt idx="19">
                  <c:v>35.479239383820342</c:v>
                </c:pt>
                <c:pt idx="20">
                  <c:v>14.471781379945726</c:v>
                </c:pt>
              </c:numCache>
            </c:numRef>
          </c:val>
        </c:ser>
        <c:ser>
          <c:idx val="0"/>
          <c:order val="1"/>
          <c:tx>
            <c:strRef>
              <c:f>GDD!$G$1</c:f>
              <c:strCache>
                <c:ptCount val="1"/>
                <c:pt idx="0">
                  <c:v>10 june</c:v>
                </c:pt>
              </c:strCache>
            </c:strRef>
          </c:tx>
          <c:spPr>
            <a:solidFill>
              <a:srgbClr val="00B050"/>
            </a:solidFill>
          </c:spPr>
          <c:invertIfNegative val="0"/>
          <c:cat>
            <c:strRef>
              <c:f>GDD!$B$2:$B$22</c:f>
              <c:strCache>
                <c:ptCount val="21"/>
                <c:pt idx="0">
                  <c:v>WAH</c:v>
                </c:pt>
                <c:pt idx="1">
                  <c:v>TLH</c:v>
                </c:pt>
                <c:pt idx="2">
                  <c:v>CAH</c:v>
                </c:pt>
                <c:pt idx="3">
                  <c:v>PCH</c:v>
                </c:pt>
                <c:pt idx="4">
                  <c:v>CBH</c:v>
                </c:pt>
                <c:pt idx="5">
                  <c:v>BNW</c:v>
                </c:pt>
                <c:pt idx="6">
                  <c:v>BNE</c:v>
                </c:pt>
                <c:pt idx="7">
                  <c:v>BAH</c:v>
                </c:pt>
                <c:pt idx="8">
                  <c:v>AHI</c:v>
                </c:pt>
                <c:pt idx="9">
                  <c:v>BEV</c:v>
                </c:pt>
                <c:pt idx="10">
                  <c:v>QAM</c:v>
                </c:pt>
                <c:pt idx="11">
                  <c:v>LRH</c:v>
                </c:pt>
                <c:pt idx="12">
                  <c:v>GRH</c:v>
                </c:pt>
                <c:pt idx="13">
                  <c:v>KAN</c:v>
                </c:pt>
                <c:pt idx="14">
                  <c:v>AKI</c:v>
                </c:pt>
                <c:pt idx="15">
                  <c:v>ICE</c:v>
                </c:pt>
                <c:pt idx="16">
                  <c:v>TAI</c:v>
                </c:pt>
                <c:pt idx="17">
                  <c:v>LEN</c:v>
                </c:pt>
                <c:pt idx="18">
                  <c:v>YAN</c:v>
                </c:pt>
                <c:pt idx="19">
                  <c:v>SUN</c:v>
                </c:pt>
                <c:pt idx="20">
                  <c:v>CHO</c:v>
                </c:pt>
              </c:strCache>
            </c:strRef>
          </c:cat>
          <c:val>
            <c:numRef>
              <c:f>GDD!$G$2:$G$22</c:f>
              <c:numCache>
                <c:formatCode>General</c:formatCode>
                <c:ptCount val="21"/>
                <c:pt idx="0">
                  <c:v>112.1484436035151</c:v>
                </c:pt>
                <c:pt idx="1">
                  <c:v>101.09741033738615</c:v>
                </c:pt>
                <c:pt idx="2">
                  <c:v>141.16518672819998</c:v>
                </c:pt>
                <c:pt idx="3">
                  <c:v>114.53440098916442</c:v>
                </c:pt>
                <c:pt idx="4">
                  <c:v>96.700691863028879</c:v>
                </c:pt>
                <c:pt idx="5">
                  <c:v>87.367294311523068</c:v>
                </c:pt>
                <c:pt idx="6">
                  <c:v>105.08197937011685</c:v>
                </c:pt>
                <c:pt idx="7">
                  <c:v>84.120757170642577</c:v>
                </c:pt>
                <c:pt idx="8">
                  <c:v>42.933938204857412</c:v>
                </c:pt>
                <c:pt idx="9">
                  <c:v>80.797730082850038</c:v>
                </c:pt>
                <c:pt idx="10">
                  <c:v>90.545291137692658</c:v>
                </c:pt>
                <c:pt idx="11">
                  <c:v>55.115279856035471</c:v>
                </c:pt>
                <c:pt idx="12">
                  <c:v>65.768820879535838</c:v>
                </c:pt>
                <c:pt idx="13">
                  <c:v>197.22438167448792</c:v>
                </c:pt>
                <c:pt idx="14">
                  <c:v>112.92311381678275</c:v>
                </c:pt>
                <c:pt idx="15">
                  <c:v>43.835664613783244</c:v>
                </c:pt>
                <c:pt idx="16">
                  <c:v>15.188041440901998</c:v>
                </c:pt>
                <c:pt idx="17">
                  <c:v>39.230985579951913</c:v>
                </c:pt>
                <c:pt idx="18">
                  <c:v>68.136159195438239</c:v>
                </c:pt>
                <c:pt idx="19">
                  <c:v>87.465960594915927</c:v>
                </c:pt>
                <c:pt idx="20">
                  <c:v>66.338657305317327</c:v>
                </c:pt>
              </c:numCache>
            </c:numRef>
          </c:val>
        </c:ser>
        <c:dLbls>
          <c:showLegendKey val="0"/>
          <c:showVal val="0"/>
          <c:showCatName val="0"/>
          <c:showSerName val="0"/>
          <c:showPercent val="0"/>
          <c:showBubbleSize val="0"/>
        </c:dLbls>
        <c:gapWidth val="57"/>
        <c:axId val="170006784"/>
        <c:axId val="170012672"/>
      </c:barChart>
      <c:catAx>
        <c:axId val="170006784"/>
        <c:scaling>
          <c:orientation val="minMax"/>
        </c:scaling>
        <c:delete val="0"/>
        <c:axPos val="b"/>
        <c:majorTickMark val="out"/>
        <c:minorTickMark val="none"/>
        <c:tickLblPos val="nextTo"/>
        <c:crossAx val="170012672"/>
        <c:crosses val="autoZero"/>
        <c:auto val="1"/>
        <c:lblAlgn val="ctr"/>
        <c:lblOffset val="100"/>
        <c:noMultiLvlLbl val="0"/>
      </c:catAx>
      <c:valAx>
        <c:axId val="170012672"/>
        <c:scaling>
          <c:orientation val="minMax"/>
        </c:scaling>
        <c:delete val="0"/>
        <c:axPos val="l"/>
        <c:majorGridlines/>
        <c:numFmt formatCode="General" sourceLinked="1"/>
        <c:majorTickMark val="out"/>
        <c:minorTickMark val="none"/>
        <c:tickLblPos val="nextTo"/>
        <c:crossAx val="170006784"/>
        <c:crosses val="autoZero"/>
        <c:crossBetween val="between"/>
      </c:valAx>
    </c:plotArea>
    <c:legend>
      <c:legendPos val="t"/>
      <c:overlay val="0"/>
      <c:txPr>
        <a:bodyPr/>
        <a:lstStyle/>
        <a:p>
          <a:pP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720B5-41A3-4511-9521-6656173C9AB2}" type="datetimeFigureOut">
              <a:rPr lang="en-US" smtClean="0"/>
              <a:pPr/>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3B137-5E45-430A-A129-03B8E3710E9D}" type="slidenum">
              <a:rPr lang="en-US" smtClean="0"/>
              <a:pPr/>
              <a:t>‹#›</a:t>
            </a:fld>
            <a:endParaRPr lang="en-US"/>
          </a:p>
        </p:txBody>
      </p:sp>
    </p:spTree>
    <p:extLst>
      <p:ext uri="{BB962C8B-B14F-4D97-AF65-F5344CB8AC3E}">
        <p14:creationId xmlns:p14="http://schemas.microsoft.com/office/powerpoint/2010/main" val="169708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 circum-arctic monitoring network is obviously the perfect place to exchange information and views on a circum-arctic assessment of calving grounds. </a:t>
            </a:r>
          </a:p>
          <a:p>
            <a:pPr>
              <a:buFont typeface="Arial" pitchFamily="34" charset="0"/>
              <a:buChar char="•"/>
            </a:pPr>
            <a:r>
              <a:rPr lang="en-US" dirty="0" smtClean="0"/>
              <a:t>  In late 2010, </a:t>
            </a:r>
            <a:r>
              <a:rPr lang="en-US" baseline="0" dirty="0" err="1" smtClean="0"/>
              <a:t>Monti</a:t>
            </a:r>
            <a:r>
              <a:rPr lang="en-US" baseline="0" dirty="0" smtClean="0"/>
              <a:t> Hummel</a:t>
            </a:r>
            <a:r>
              <a:rPr lang="en-US" dirty="0" smtClean="0"/>
              <a:t> of WWF Canada initiated this assessment to renew</a:t>
            </a:r>
            <a:r>
              <a:rPr lang="en-US" baseline="0" dirty="0" smtClean="0"/>
              <a:t> interest in how collectively we are going to look after calving grounds.</a:t>
            </a:r>
            <a:r>
              <a:rPr lang="en-US" sz="1200" kern="1200" dirty="0" smtClean="0">
                <a:solidFill>
                  <a:schemeClr val="tx1"/>
                </a:solidFill>
                <a:latin typeface="+mn-lt"/>
                <a:ea typeface="+mn-ea"/>
                <a:cs typeface="+mn-cs"/>
              </a:rPr>
              <a:t> This follows WWF’s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2012 Circum-Arctic Conservation Plan for Migratory Tundra Caribou and Wild Reindeer (WWF) emphasizes the importance of conserving calving and post-calving areas as being key to the broad conservation goal of maintaining the natural conditions under which caribou populations fluctuate – this is very similar to CARMA’s themes of managing through cycles of abundance. </a:t>
            </a:r>
          </a:p>
          <a:p>
            <a:pPr>
              <a:buFont typeface="Arial" pitchFamily="34" charset="0"/>
              <a:buChar char="•"/>
            </a:pPr>
            <a:r>
              <a:rPr lang="en-US" sz="1200" kern="1200" dirty="0" smtClean="0">
                <a:solidFill>
                  <a:schemeClr val="tx1"/>
                </a:solidFill>
                <a:latin typeface="+mn-lt"/>
                <a:ea typeface="+mn-ea"/>
                <a:cs typeface="+mn-cs"/>
              </a:rPr>
              <a:t> Later this afternoon,</a:t>
            </a:r>
            <a:r>
              <a:rPr lang="en-US" sz="1200" kern="1200" baseline="0" dirty="0" smtClean="0">
                <a:solidFill>
                  <a:schemeClr val="tx1"/>
                </a:solidFill>
                <a:latin typeface="+mn-lt"/>
                <a:ea typeface="+mn-ea"/>
                <a:cs typeface="+mn-cs"/>
              </a:rPr>
              <a:t> we will be asking for your ideas about monitoring and conserving calving grounds through the cycles of abundance as well as best practices when information is incomplete.</a:t>
            </a:r>
          </a:p>
          <a:p>
            <a:pPr>
              <a:buFont typeface="Arial" pitchFamily="34" charset="0"/>
              <a:buChar char="•"/>
            </a:pPr>
            <a:r>
              <a:rPr lang="en-US" sz="1200" kern="1200" baseline="0" dirty="0" smtClean="0">
                <a:solidFill>
                  <a:schemeClr val="tx1"/>
                </a:solidFill>
                <a:latin typeface="+mn-lt"/>
                <a:ea typeface="+mn-ea"/>
                <a:cs typeface="+mn-cs"/>
              </a:rPr>
              <a:t>When we consider the diversity of calving grounds we are also being faced with questions about how compatibility human activities are with conserving calving caribou and calving habitat</a:t>
            </a:r>
            <a:endParaRPr lang="en-US" sz="1200" kern="1200" dirty="0" smtClean="0">
              <a:solidFill>
                <a:schemeClr val="tx1"/>
              </a:solidFill>
              <a:latin typeface="+mn-lt"/>
              <a:ea typeface="+mn-ea"/>
              <a:cs typeface="+mn-cs"/>
            </a:endParaRPr>
          </a:p>
          <a:p>
            <a:pPr>
              <a:buFont typeface="Arial" pitchFamily="34" charset="0"/>
              <a:buChar char="•"/>
            </a:pPr>
            <a:r>
              <a:rPr lang="en-US" baseline="0" dirty="0" smtClean="0"/>
              <a:t>  </a:t>
            </a:r>
            <a:r>
              <a:rPr lang="en-US" dirty="0" err="1" smtClean="0"/>
              <a:t>Monti</a:t>
            </a:r>
            <a:r>
              <a:rPr lang="en-US" dirty="0" smtClean="0"/>
              <a:t> will explain further about WWF’s involvement and I will update you on our progress and ask for your help in filling gaps.</a:t>
            </a:r>
          </a:p>
          <a:p>
            <a:pPr>
              <a:buFont typeface="Arial" pitchFamily="34" charset="0"/>
              <a:buChar char="•"/>
            </a:pPr>
            <a:r>
              <a:rPr lang="en-US" dirty="0" smtClean="0"/>
              <a:t>The information that we have compiled</a:t>
            </a:r>
            <a:r>
              <a:rPr lang="en-US" baseline="0" dirty="0" smtClean="0"/>
              <a:t> is helping reveal patterns of use including shifts in location of the calving grounds - caution is needed because the amount of information is so variable between regions and calving grounds. </a:t>
            </a:r>
          </a:p>
          <a:p>
            <a:pPr>
              <a:buFont typeface="Arial" pitchFamily="34" charset="0"/>
              <a:buChar char="•"/>
            </a:pPr>
            <a:r>
              <a:rPr lang="en-US" baseline="0" dirty="0" smtClean="0"/>
              <a:t> I’ll also mention a few points about habitat diversity.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9F3B137-5E45-430A-A129-03B8E3710E9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 typeface="Arial" pitchFamily="34" charset="0"/>
              <a:buChar char="•"/>
            </a:pPr>
            <a:r>
              <a:rPr lang="en-US" dirty="0" smtClean="0"/>
              <a:t>Graphs thanks to WWF’s James Snider – GIS miracle-worker</a:t>
            </a:r>
          </a:p>
          <a:p>
            <a:pPr>
              <a:buFont typeface="Arial" pitchFamily="34" charset="0"/>
              <a:buChar char="•"/>
            </a:pPr>
            <a:r>
              <a:rPr lang="en-US" dirty="0" smtClean="0"/>
              <a:t> The different colored bars are the different vegetation classes based on satellite imagery</a:t>
            </a:r>
          </a:p>
          <a:p>
            <a:pPr>
              <a:buFont typeface="Arial" pitchFamily="34" charset="0"/>
              <a:buChar char="•"/>
            </a:pPr>
            <a:r>
              <a:rPr lang="en-US" dirty="0" smtClean="0"/>
              <a:t> On the left is composite calving grounds compared to the other tundra areas within  the same climate zone</a:t>
            </a:r>
          </a:p>
          <a:p>
            <a:pPr>
              <a:buFont typeface="Arial" pitchFamily="34" charset="0"/>
              <a:buChar char="•"/>
            </a:pPr>
            <a:r>
              <a:rPr lang="en-US" baseline="0" dirty="0" smtClean="0"/>
              <a:t> the comparisons suggests selection at larger scale for wet sedge, tall shrub and bedrock lichen </a:t>
            </a:r>
          </a:p>
          <a:p>
            <a:pPr>
              <a:buFont typeface="Arial" pitchFamily="34" charset="0"/>
              <a:buChar char="•"/>
            </a:pPr>
            <a:r>
              <a:rPr lang="en-US" baseline="0" dirty="0" smtClean="0"/>
              <a:t> this suggests selection for foraging conditions which is similar to similar to Russian study and Alaskan studies using selection for NDVI satellite measures of greening at the annual scale. </a:t>
            </a:r>
          </a:p>
          <a:p>
            <a:pPr>
              <a:buFont typeface="Arial" pitchFamily="34" charset="0"/>
              <a:buChar char="•"/>
            </a:pPr>
            <a:r>
              <a:rPr lang="en-US" baseline="0" dirty="0" smtClean="0"/>
              <a:t>  Means need to understand more about selection and suitability of surrounding habitat – likely relates to likelihood and extent of shifts</a:t>
            </a:r>
            <a:endParaRPr lang="en-US" dirty="0"/>
          </a:p>
        </p:txBody>
      </p:sp>
      <p:sp>
        <p:nvSpPr>
          <p:cNvPr id="4" name="Slide Number Placeholder 3"/>
          <p:cNvSpPr>
            <a:spLocks noGrp="1"/>
          </p:cNvSpPr>
          <p:nvPr>
            <p:ph type="sldNum" sz="quarter" idx="10"/>
          </p:nvPr>
        </p:nvSpPr>
        <p:spPr/>
        <p:txBody>
          <a:bodyPr/>
          <a:lstStyle/>
          <a:p>
            <a:fld id="{99F3B137-5E45-430A-A129-03B8E3710E9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Neighbouring</a:t>
            </a:r>
            <a:r>
              <a:rPr lang="en-US" dirty="0" smtClean="0"/>
              <a:t> calving grounds differ in vegetation</a:t>
            </a:r>
          </a:p>
          <a:p>
            <a:r>
              <a:rPr lang="en-US" dirty="0" smtClean="0"/>
              <a:t>Bluenose East more wet sedge while Bluenose West more sparsely vegetated bedrock –  </a:t>
            </a:r>
            <a:endParaRPr lang="en-US" dirty="0"/>
          </a:p>
        </p:txBody>
      </p:sp>
      <p:sp>
        <p:nvSpPr>
          <p:cNvPr id="4" name="Slide Number Placeholder 3"/>
          <p:cNvSpPr>
            <a:spLocks noGrp="1"/>
          </p:cNvSpPr>
          <p:nvPr>
            <p:ph type="sldNum" sz="quarter" idx="10"/>
          </p:nvPr>
        </p:nvSpPr>
        <p:spPr/>
        <p:txBody>
          <a:bodyPr/>
          <a:lstStyle/>
          <a:p>
            <a:fld id="{99F3B137-5E45-430A-A129-03B8E3710E9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2E441-14E6-430E-9C95-7A3A351C729E}" type="slidenum">
              <a:rPr lang="en-US"/>
              <a:pPr/>
              <a:t>12</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normAutofit/>
          </a:bodyPr>
          <a:lstStyle/>
          <a:p>
            <a:pPr>
              <a:buFont typeface="Arial" pitchFamily="34" charset="0"/>
              <a:buChar char="•"/>
            </a:pPr>
            <a:r>
              <a:rPr lang="en-US" dirty="0" smtClean="0">
                <a:latin typeface="Calibri" pitchFamily="34" charset="0"/>
              </a:rPr>
              <a:t> It is not that we are ignoring predation or parasites – it is more a reflection of the availability of information except for a very few herds</a:t>
            </a:r>
          </a:p>
          <a:p>
            <a:pPr>
              <a:buFont typeface="Arial" pitchFamily="34" charset="0"/>
              <a:buChar char="•"/>
            </a:pPr>
            <a:r>
              <a:rPr lang="en-US" dirty="0" smtClean="0">
                <a:latin typeface="Calibri" pitchFamily="34" charset="0"/>
              </a:rPr>
              <a:t>The</a:t>
            </a:r>
            <a:r>
              <a:rPr lang="en-US" baseline="0" dirty="0" smtClean="0">
                <a:latin typeface="Calibri" pitchFamily="34" charset="0"/>
              </a:rPr>
              <a:t> assessment of calving grounds currently has information for a few herds on at least differences in relative numbers and species of predators</a:t>
            </a:r>
          </a:p>
          <a:p>
            <a:pPr>
              <a:buFont typeface="Arial" pitchFamily="34" charset="0"/>
              <a:buChar char="•"/>
            </a:pPr>
            <a:r>
              <a:rPr lang="en-US" baseline="0" dirty="0" smtClean="0">
                <a:latin typeface="Calibri" pitchFamily="34" charset="0"/>
              </a:rPr>
              <a:t> less information is available on parasites – photo inset shows a stomach worm egg and adult worms – likely place as much a role in calving strategies as predation but more information needed.</a:t>
            </a:r>
          </a:p>
          <a:p>
            <a:pPr>
              <a:buFont typeface="Arial" pitchFamily="34" charset="0"/>
              <a:buChar char="•"/>
            </a:pPr>
            <a:r>
              <a:rPr lang="en-US" baseline="0" dirty="0" smtClean="0">
                <a:latin typeface="Calibri" pitchFamily="34" charset="0"/>
              </a:rPr>
              <a:t> Likely than parasites including biting insects such as mosquitoes play a part in foraging ecology and the timing of departure from calving grounds and that this varies considerably</a:t>
            </a:r>
            <a:endParaRPr 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a:p>
            <a:pPr>
              <a:buFont typeface="Arial" pitchFamily="34" charset="0"/>
              <a:buChar char="•"/>
            </a:pPr>
            <a:endParaRPr lang="en-US" baseline="0" dirty="0" smtClean="0"/>
          </a:p>
          <a:p>
            <a:pPr>
              <a:buFont typeface="Arial" pitchFamily="34" charset="0"/>
              <a:buChar char="•"/>
            </a:pPr>
            <a:r>
              <a:rPr lang="en-US" baseline="0" dirty="0" smtClean="0"/>
              <a:t> In summary – current state of knowledge about patterns of use and habitat diversity are :</a:t>
            </a:r>
          </a:p>
          <a:p>
            <a:pPr>
              <a:buFont typeface="Arial" pitchFamily="34" charset="0"/>
              <a:buNone/>
            </a:pPr>
            <a:r>
              <a:rPr lang="en-US" baseline="0" dirty="0" smtClean="0"/>
              <a:t>1) so far most information for relatively few herds which tend to be the larger herds – risky as does not capture full range of calving (especially more dispersed calving)</a:t>
            </a:r>
          </a:p>
          <a:p>
            <a:pPr>
              <a:buFont typeface="Arial" pitchFamily="34" charset="0"/>
              <a:buNone/>
            </a:pPr>
            <a:r>
              <a:rPr lang="en-US" baseline="0" dirty="0" smtClean="0"/>
              <a:t>2) For half the calving grounds, we have almost no information and this will need collaboration to fill those gaps and complete the inventory of calving grounds</a:t>
            </a:r>
          </a:p>
          <a:p>
            <a:pPr>
              <a:buFont typeface="Arial" pitchFamily="34" charset="0"/>
              <a:buNone/>
            </a:pPr>
            <a:r>
              <a:rPr lang="en-US" baseline="0" dirty="0" smtClean="0"/>
              <a:t>3) Only 11 herds have </a:t>
            </a:r>
            <a:r>
              <a:rPr lang="en-US" baseline="0" dirty="0" err="1" smtClean="0"/>
              <a:t>geostatistical</a:t>
            </a:r>
            <a:r>
              <a:rPr lang="en-US" baseline="0" dirty="0" smtClean="0"/>
              <a:t> analyses of consecutive calving distributions and even those analyses are mostly 5-10 years old.</a:t>
            </a:r>
          </a:p>
          <a:p>
            <a:pPr>
              <a:buFont typeface="Arial" pitchFamily="34" charset="0"/>
              <a:buNone/>
            </a:pPr>
            <a:r>
              <a:rPr lang="en-US" baseline="0" dirty="0" smtClean="0"/>
              <a:t>4) So far, more herds show annual overlap of calving grounds is non-directional and the calving grounds do not appear to shift.</a:t>
            </a:r>
          </a:p>
          <a:p>
            <a:pPr>
              <a:buFont typeface="Arial" pitchFamily="34" charset="0"/>
              <a:buNone/>
            </a:pPr>
            <a:r>
              <a:rPr lang="en-US" baseline="0" dirty="0" smtClean="0"/>
              <a:t>5) For a lower proportion of herds, there are periods when annual calving grounds are clustered (non-directional overlap) interspersed with years when the overlap is directional and the calving ground shifts. For the three herds, this pattern appears to be related to changes in abundance – shifts during peak and declines; for another herd (PCH) the annual shifts are both clustered and directional and appear to coincide with snow melt and plant green up. </a:t>
            </a:r>
          </a:p>
          <a:p>
            <a:pPr>
              <a:buFont typeface="Arial" pitchFamily="34" charset="0"/>
              <a:buNone/>
            </a:pPr>
            <a:r>
              <a:rPr lang="en-US" baseline="0" dirty="0" smtClean="0"/>
              <a:t>6) Obviously we need to understand how to predict – role of geography (PCH) and geology (are Canadian Shield herds more likely to shift as different shape of </a:t>
            </a:r>
            <a:r>
              <a:rPr lang="en-US" baseline="0" smtClean="0"/>
              <a:t>abundance cycles)</a:t>
            </a:r>
            <a:endParaRPr lang="en-US" baseline="0" dirty="0" smtClean="0"/>
          </a:p>
          <a:p>
            <a:pPr marL="228600" indent="-228600">
              <a:buFont typeface="Arial" pitchFamily="34" charset="0"/>
              <a:buAutoNum type="arabicParenR" startAt="6"/>
            </a:pPr>
            <a:r>
              <a:rPr lang="en-US" baseline="0" dirty="0" smtClean="0"/>
              <a:t>The diversity of habitats (plant communities, climate, geology) vary considerably among calving grounds; probably caribou select for foraging conditions from what is available in the general area rather than a fixed set of attributes – however evidence so far from vegetation patterns and annual rates of green up do suggest that caribou are selecting for foraging conditions such as timing of peak nutrition relative to demands of lactation.</a:t>
            </a:r>
          </a:p>
          <a:p>
            <a:pPr marL="228600" indent="-228600">
              <a:buFont typeface="Arial" pitchFamily="34" charset="0"/>
              <a:buAutoNum type="arabicParenR" startAt="6"/>
            </a:pPr>
            <a:r>
              <a:rPr lang="en-US" dirty="0" smtClean="0"/>
              <a:t> In relation to conservation, measures will have to be adaptable and variable to accommodate the calving strategies of different herds at different times in their abundance cycles.</a:t>
            </a:r>
            <a:r>
              <a:rPr lang="en-US" baseline="0" dirty="0" smtClean="0"/>
              <a:t> </a:t>
            </a:r>
          </a:p>
          <a:p>
            <a:r>
              <a:rPr lang="en-CA" sz="1200" b="1" kern="1200" dirty="0" smtClean="0">
                <a:solidFill>
                  <a:schemeClr val="tx1"/>
                </a:solidFill>
                <a:latin typeface="+mn-lt"/>
                <a:ea typeface="+mn-ea"/>
                <a:cs typeface="+mn-cs"/>
              </a:rPr>
              <a:t>How should calving grounds be monitored and conserved through the cycle of abundance? Nishi</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2. </a:t>
            </a:r>
            <a:r>
              <a:rPr lang="en-CA" sz="1200" b="1" kern="1200" dirty="0" smtClean="0">
                <a:solidFill>
                  <a:schemeClr val="tx1"/>
                </a:solidFill>
                <a:latin typeface="+mn-lt"/>
                <a:ea typeface="+mn-ea"/>
                <a:cs typeface="+mn-cs"/>
              </a:rPr>
              <a:t>How should “best practises” be for calving ground conservation reflect the state of information? Petrov</a:t>
            </a:r>
            <a:endParaRPr lang="en-US"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3. How can human activities be compatible with conserving calving caribou and their calving ground habitat? Ray</a:t>
            </a:r>
            <a:endParaRPr lang="en-US" sz="1200" kern="1200" dirty="0" smtClean="0">
              <a:solidFill>
                <a:schemeClr val="tx1"/>
              </a:solidFill>
              <a:latin typeface="+mn-lt"/>
              <a:ea typeface="+mn-ea"/>
              <a:cs typeface="+mn-cs"/>
            </a:endParaRPr>
          </a:p>
          <a:p>
            <a:pPr marL="228600" indent="-228600">
              <a:buFont typeface="Arial" pitchFamily="34" charset="0"/>
              <a:buAutoNum type="arabicParenR" startAt="6"/>
            </a:pPr>
            <a:endParaRPr lang="en-US" baseline="0" dirty="0" smtClean="0"/>
          </a:p>
        </p:txBody>
      </p:sp>
      <p:sp>
        <p:nvSpPr>
          <p:cNvPr id="4" name="Slide Number Placeholder 3"/>
          <p:cNvSpPr>
            <a:spLocks noGrp="1"/>
          </p:cNvSpPr>
          <p:nvPr>
            <p:ph type="sldNum" sz="quarter" idx="10"/>
          </p:nvPr>
        </p:nvSpPr>
        <p:spPr/>
        <p:txBody>
          <a:bodyPr/>
          <a:lstStyle/>
          <a:p>
            <a:fld id="{99F3B137-5E45-430A-A129-03B8E3710E9D}"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  This map shows the annual ranges - each of those herds has a calving ground but given the scale of the map, the calving grounds being the smallest annual range, would have been</a:t>
            </a:r>
            <a:r>
              <a:rPr lang="en-US" sz="1200" kern="1200" baseline="0" dirty="0" smtClean="0">
                <a:solidFill>
                  <a:schemeClr val="tx1"/>
                </a:solidFill>
                <a:latin typeface="+mn-lt"/>
                <a:ea typeface="+mn-ea"/>
                <a:cs typeface="+mn-cs"/>
              </a:rPr>
              <a:t> difficult to see.</a:t>
            </a:r>
          </a:p>
          <a:p>
            <a:pPr>
              <a:buFont typeface="Arial" pitchFamily="34" charset="0"/>
              <a:buChar char="•"/>
            </a:pPr>
            <a:r>
              <a:rPr lang="en-US" sz="1200" kern="1200" dirty="0" smtClean="0">
                <a:solidFill>
                  <a:schemeClr val="tx1"/>
                </a:solidFill>
                <a:latin typeface="+mn-lt"/>
                <a:ea typeface="+mn-ea"/>
                <a:cs typeface="+mn-cs"/>
              </a:rPr>
              <a:t>– the question marks are where there is uncertainty</a:t>
            </a:r>
            <a:r>
              <a:rPr lang="en-US" sz="1200" kern="1200" baseline="0" dirty="0" smtClean="0">
                <a:solidFill>
                  <a:schemeClr val="tx1"/>
                </a:solidFill>
                <a:latin typeface="+mn-lt"/>
                <a:ea typeface="+mn-ea"/>
                <a:cs typeface="+mn-cs"/>
              </a:rPr>
              <a:t> about location and current information.</a:t>
            </a:r>
          </a:p>
          <a:p>
            <a:pPr>
              <a:buFont typeface="Arial" pitchFamily="34" charset="0"/>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By</a:t>
            </a:r>
            <a:r>
              <a:rPr lang="en-US" sz="1200" kern="1200" baseline="0" dirty="0" smtClean="0">
                <a:solidFill>
                  <a:schemeClr val="tx1"/>
                </a:solidFill>
                <a:latin typeface="+mn-lt"/>
                <a:ea typeface="+mn-ea"/>
                <a:cs typeface="+mn-cs"/>
              </a:rPr>
              <a:t> searching the literature and talking to people, so far I have a list of about 54 calving grounds – there is uncertainty in that number as I may have missed or </a:t>
            </a:r>
            <a:r>
              <a:rPr lang="en-US" sz="1200" kern="1200" baseline="0" dirty="0" err="1" smtClean="0">
                <a:solidFill>
                  <a:schemeClr val="tx1"/>
                </a:solidFill>
                <a:latin typeface="+mn-lt"/>
                <a:ea typeface="+mn-ea"/>
                <a:cs typeface="+mn-cs"/>
              </a:rPr>
              <a:t>mis-intepretated</a:t>
            </a:r>
            <a:r>
              <a:rPr lang="en-US" sz="1200" kern="1200" baseline="0" dirty="0" smtClean="0">
                <a:solidFill>
                  <a:schemeClr val="tx1"/>
                </a:solidFill>
                <a:latin typeface="+mn-lt"/>
                <a:ea typeface="+mn-ea"/>
                <a:cs typeface="+mn-cs"/>
              </a:rPr>
              <a:t> information (and am hopeful for corrections) but also t</a:t>
            </a:r>
            <a:r>
              <a:rPr lang="en-US" sz="1200" kern="1200" dirty="0" smtClean="0">
                <a:solidFill>
                  <a:schemeClr val="tx1"/>
                </a:solidFill>
                <a:latin typeface="+mn-lt"/>
                <a:ea typeface="+mn-ea"/>
                <a:cs typeface="+mn-cs"/>
              </a:rPr>
              <a:t>he number of calving grounds on how the calving grounds are defined – such as how many years of mapped locations are needed</a:t>
            </a:r>
            <a:r>
              <a:rPr lang="en-US" sz="1200" kern="1200" baseline="0" dirty="0" smtClean="0">
                <a:solidFill>
                  <a:schemeClr val="tx1"/>
                </a:solidFill>
                <a:latin typeface="+mn-lt"/>
                <a:ea typeface="+mn-ea"/>
                <a:cs typeface="+mn-cs"/>
              </a:rPr>
              <a:t> or what time period.</a:t>
            </a:r>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  Definitions</a:t>
            </a:r>
            <a:r>
              <a:rPr lang="en-US" sz="1200" kern="1200" baseline="0" dirty="0" smtClean="0">
                <a:solidFill>
                  <a:schemeClr val="tx1"/>
                </a:solidFill>
                <a:latin typeface="+mn-lt"/>
                <a:ea typeface="+mn-ea"/>
                <a:cs typeface="+mn-cs"/>
              </a:rPr>
              <a:t> of calving grounds emphasis the geographic location – the place – even although location is likely more important as a pre-calving destination to bring the cows to a common place – it is may be the gregarious nature of the calving cows that confers evolutionary advantages rather than any particular habitat attributes. </a:t>
            </a: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 Currently, the number of calving grounds for migratory tundra caribou is: four in Alaska; 12-20 in Canada; 10 in Greenland; and 17 calving grounds in Russia.</a:t>
            </a:r>
          </a:p>
          <a:p>
            <a:pPr>
              <a:buFont typeface="Arial" pitchFamily="34" charset="0"/>
              <a:buChar char="•"/>
            </a:pP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p>
          <a:p>
            <a:pPr>
              <a:buFont typeface="Arial" pitchFamily="34" charset="0"/>
              <a:buChar char="•"/>
            </a:pPr>
            <a:r>
              <a:rPr lang="en-US" sz="1200" kern="1200" baseline="0" dirty="0" smtClean="0">
                <a:solidFill>
                  <a:schemeClr val="tx1"/>
                </a:solidFill>
                <a:latin typeface="+mn-lt"/>
                <a:ea typeface="+mn-ea"/>
                <a:cs typeface="+mn-cs"/>
              </a:rPr>
              <a:t> The amount of information varies markedly among the calving grounds - </a:t>
            </a:r>
            <a:endParaRPr lang="en-US" dirty="0"/>
          </a:p>
        </p:txBody>
      </p:sp>
      <p:sp>
        <p:nvSpPr>
          <p:cNvPr id="4" name="Slide Number Placeholder 3"/>
          <p:cNvSpPr>
            <a:spLocks noGrp="1"/>
          </p:cNvSpPr>
          <p:nvPr>
            <p:ph type="sldNum" sz="quarter" idx="10"/>
          </p:nvPr>
        </p:nvSpPr>
        <p:spPr/>
        <p:txBody>
          <a:bodyPr/>
          <a:lstStyle/>
          <a:p>
            <a:fld id="{99F3B137-5E45-430A-A129-03B8E3710E9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For</a:t>
            </a:r>
            <a:r>
              <a:rPr lang="en-US" baseline="0" dirty="0" smtClean="0"/>
              <a:t> almost half the calving grounds, I have a name and a location but almost no details so for the moment, I ranked these as unknown. And I will be trying to track down more about those as there </a:t>
            </a:r>
            <a:r>
              <a:rPr lang="en-US" sz="1200" kern="1200" baseline="0" dirty="0" smtClean="0">
                <a:solidFill>
                  <a:schemeClr val="tx1"/>
                </a:solidFill>
                <a:latin typeface="+mn-lt"/>
                <a:ea typeface="+mn-ea"/>
                <a:cs typeface="+mn-cs"/>
              </a:rPr>
              <a:t>may be an absence of information or I have not found the reports and maps</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For almost a third of the calving grounds, we have mapped locations but the information is out of date; was not based on more than a few years and the boundaries were not well-described.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Lastly, for 1</a:t>
            </a:r>
            <a:r>
              <a:rPr lang="en-US" sz="1200" kern="1200" dirty="0" smtClean="0">
                <a:solidFill>
                  <a:schemeClr val="tx1"/>
                </a:solidFill>
                <a:latin typeface="+mn-lt"/>
                <a:ea typeface="+mn-ea"/>
                <a:cs typeface="+mn-cs"/>
              </a:rPr>
              <a:t>1 of the about 50 calving grounds</a:t>
            </a:r>
            <a:r>
              <a:rPr lang="en-US" sz="1200" kern="1200" baseline="0" dirty="0" smtClean="0">
                <a:solidFill>
                  <a:schemeClr val="tx1"/>
                </a:solidFill>
                <a:latin typeface="+mn-lt"/>
                <a:ea typeface="+mn-ea"/>
                <a:cs typeface="+mn-cs"/>
              </a:rPr>
              <a:t> – about 22%; </a:t>
            </a:r>
            <a:r>
              <a:rPr lang="en-US" sz="1200" kern="1200" dirty="0" smtClean="0">
                <a:solidFill>
                  <a:schemeClr val="tx1"/>
                </a:solidFill>
                <a:latin typeface="+mn-lt"/>
                <a:ea typeface="+mn-ea"/>
                <a:cs typeface="+mn-cs"/>
              </a:rPr>
              <a:t> we have a</a:t>
            </a:r>
            <a:r>
              <a:rPr lang="en-US" sz="1200" kern="1200" baseline="0" dirty="0" smtClean="0">
                <a:solidFill>
                  <a:schemeClr val="tx1"/>
                </a:solidFill>
                <a:latin typeface="+mn-lt"/>
                <a:ea typeface="+mn-ea"/>
                <a:cs typeface="+mn-cs"/>
              </a:rPr>
              <a:t> description of location and caribou abundance based on an average of 16 surveys or satellite-collared caribou over average of a 32 year period.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The information is at an annual scale sufficient to describe inter-annual patterns of use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For those calving grounds, I labeled them analyzed as they have been to varying degrees subjected to </a:t>
            </a:r>
            <a:r>
              <a:rPr lang="en-US" sz="1200" kern="1200" baseline="0" dirty="0" err="1" smtClean="0">
                <a:solidFill>
                  <a:schemeClr val="tx1"/>
                </a:solidFill>
                <a:latin typeface="+mn-lt"/>
                <a:ea typeface="+mn-ea"/>
                <a:cs typeface="+mn-cs"/>
              </a:rPr>
              <a:t>geostatistical</a:t>
            </a:r>
            <a:r>
              <a:rPr lang="en-US" sz="1200" kern="1200" baseline="0" dirty="0" smtClean="0">
                <a:solidFill>
                  <a:schemeClr val="tx1"/>
                </a:solidFill>
                <a:latin typeface="+mn-lt"/>
                <a:ea typeface="+mn-ea"/>
                <a:cs typeface="+mn-cs"/>
              </a:rPr>
              <a:t> analyses at the annual scale or cumulative use has been mapped.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However, the those </a:t>
            </a:r>
            <a:r>
              <a:rPr lang="en-US" sz="1200" kern="1200" baseline="0" dirty="0" err="1" smtClean="0">
                <a:solidFill>
                  <a:schemeClr val="tx1"/>
                </a:solidFill>
                <a:latin typeface="+mn-lt"/>
                <a:ea typeface="+mn-ea"/>
                <a:cs typeface="+mn-cs"/>
              </a:rPr>
              <a:t>geostatistical</a:t>
            </a:r>
            <a:r>
              <a:rPr lang="en-US" sz="1200" kern="1200" baseline="0" dirty="0" smtClean="0">
                <a:solidFill>
                  <a:schemeClr val="tx1"/>
                </a:solidFill>
                <a:latin typeface="+mn-lt"/>
                <a:ea typeface="+mn-ea"/>
                <a:cs typeface="+mn-cs"/>
              </a:rPr>
              <a:t> analyses are few and tend to be between 5 and 10 years old.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Current (on-going) portrayal of annual use and patterns of use appears mostly unavailable although, ironically, it seems it does become available during environmental assessments.</a:t>
            </a:r>
          </a:p>
        </p:txBody>
      </p:sp>
      <p:sp>
        <p:nvSpPr>
          <p:cNvPr id="4" name="Slide Number Placeholder 3"/>
          <p:cNvSpPr>
            <a:spLocks noGrp="1"/>
          </p:cNvSpPr>
          <p:nvPr>
            <p:ph type="sldNum" sz="quarter" idx="10"/>
          </p:nvPr>
        </p:nvSpPr>
        <p:spPr/>
        <p:txBody>
          <a:bodyPr/>
          <a:lstStyle/>
          <a:p>
            <a:fld id="{99F3B137-5E45-430A-A129-03B8E3710E9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US" dirty="0" smtClean="0"/>
              <a:t> Currently, we can describe two inter-annual patterns of use based</a:t>
            </a:r>
            <a:r>
              <a:rPr lang="en-US" baseline="0" dirty="0" smtClean="0"/>
              <a:t> on the 11 herds with most information on consecutive calving grounds and which has been both analyzed and is available</a:t>
            </a:r>
          </a:p>
          <a:p>
            <a:pPr>
              <a:buFont typeface="Arial" pitchFamily="34" charset="0"/>
              <a:buChar char="•"/>
            </a:pPr>
            <a:r>
              <a:rPr lang="en-US" baseline="0" dirty="0" smtClean="0"/>
              <a:t> We excluded the instances when pre-calving migration delayed – snow and melt conditions as atypical years</a:t>
            </a:r>
          </a:p>
          <a:p>
            <a:pPr>
              <a:buFont typeface="Arial" pitchFamily="34" charset="0"/>
              <a:buChar char="•"/>
            </a:pPr>
            <a:r>
              <a:rPr lang="en-US" baseline="0" dirty="0" smtClean="0"/>
              <a:t> Sampling limitations and complications such as frequency of sampling = jumps in calving distribution and length of sampling period – teasing generalities is a challenge</a:t>
            </a:r>
          </a:p>
          <a:p>
            <a:pPr>
              <a:buFont typeface="Arial" pitchFamily="34" charset="0"/>
              <a:buChar char="•"/>
            </a:pPr>
            <a:r>
              <a:rPr lang="en-US" baseline="0" dirty="0" smtClean="0"/>
              <a:t> Non-directional for 6 herds – for example WAH over 40 years and 5 herds have periods of both directional shifts and periods when consecutive calving grounds were clustered (non-directional shifts)  - </a:t>
            </a:r>
            <a:endParaRPr lang="en-US" dirty="0" smtClean="0"/>
          </a:p>
          <a:p>
            <a:pPr>
              <a:buFont typeface="Arial" pitchFamily="34" charset="0"/>
              <a:buChar char="•"/>
            </a:pPr>
            <a:r>
              <a:rPr lang="en-US" dirty="0" smtClean="0"/>
              <a:t>  Possible m</a:t>
            </a:r>
            <a:r>
              <a:rPr lang="en-US" baseline="0" dirty="0" smtClean="0"/>
              <a:t>echanisms are a) shifts track habitat such as annual rate of greening – decadal patterns in those attributes  -PCH possible example</a:t>
            </a:r>
          </a:p>
          <a:p>
            <a:r>
              <a:rPr lang="en-US" baseline="0" dirty="0" smtClean="0"/>
              <a:t>   (b) gregarious indexed by forage density – longer term tied to changing abundance (c) industrial disturbance  </a:t>
            </a:r>
          </a:p>
          <a:p>
            <a:pPr>
              <a:buFont typeface="Arial" pitchFamily="34" charset="0"/>
              <a:buChar char="•"/>
            </a:pPr>
            <a:r>
              <a:rPr lang="en-US" dirty="0" smtClean="0"/>
              <a:t>The two patterns of directional shift and non-directional shift should be treated as preliminary and tidier than actually is realistic  – more like research questions than firm conclusions – this is because caribou are adaptable in their use of their seasonal ranges and conditions are changing – for example trends</a:t>
            </a:r>
            <a:r>
              <a:rPr lang="en-US" baseline="0" dirty="0" smtClean="0"/>
              <a:t> toward increasing shrubs on the tundra. We can expect changes in how caribou use their calving grounds and we can expect changes as we learn more – in particular these patterns are based on only 11 of the about 54 herds with enough information (mapped calving grounds)</a:t>
            </a:r>
          </a:p>
          <a:p>
            <a:pPr>
              <a:buFont typeface="Arial" pitchFamily="34" charset="0"/>
              <a:buChar cha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9F3B137-5E45-430A-A129-03B8E3710E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Bathurst both directional and non-directional shifts as two clusters (non-directional shifts)</a:t>
            </a:r>
            <a:r>
              <a:rPr lang="en-US" baseline="0" dirty="0" smtClean="0"/>
              <a:t> separated by an 11-year period of directional shift </a:t>
            </a:r>
          </a:p>
          <a:p>
            <a:pPr>
              <a:buFont typeface="Arial" pitchFamily="34" charset="0"/>
              <a:buChar char="•"/>
            </a:pPr>
            <a:r>
              <a:rPr lang="en-US" baseline="0" dirty="0" smtClean="0"/>
              <a:t> Complication caused by frequency of monitoring </a:t>
            </a:r>
          </a:p>
          <a:p>
            <a:pPr>
              <a:buFont typeface="Arial" pitchFamily="34" charset="0"/>
              <a:buChar char="•"/>
            </a:pPr>
            <a:r>
              <a:rPr lang="en-US" sz="1200" kern="1200" baseline="0" dirty="0" smtClean="0">
                <a:solidFill>
                  <a:schemeClr val="tx1"/>
                </a:solidFill>
                <a:latin typeface="+mn-lt"/>
                <a:ea typeface="+mn-ea"/>
                <a:cs typeface="+mn-cs"/>
              </a:rPr>
              <a:t> The mean overlap between peak calving grounds as determined from surveys from 1966 to 1986 was 54% ± 4.2%; and from collared caribou from 1996 to 2007 was 32% ± 4.0%;  </a:t>
            </a:r>
          </a:p>
          <a:p>
            <a:pPr>
              <a:buFont typeface="Arial" pitchFamily="34" charset="0"/>
              <a:buChar char="•"/>
            </a:pPr>
            <a:r>
              <a:rPr lang="en-US" sz="1200" kern="1200" baseline="0" dirty="0" smtClean="0">
                <a:solidFill>
                  <a:schemeClr val="tx1"/>
                </a:solidFill>
                <a:latin typeface="+mn-lt"/>
                <a:ea typeface="+mn-ea"/>
                <a:cs typeface="+mn-cs"/>
              </a:rPr>
              <a:t>  The distances between </a:t>
            </a:r>
            <a:r>
              <a:rPr lang="en-US" sz="1200" kern="1200" baseline="0" dirty="0" err="1" smtClean="0">
                <a:solidFill>
                  <a:schemeClr val="tx1"/>
                </a:solidFill>
                <a:latin typeface="+mn-lt"/>
                <a:ea typeface="+mn-ea"/>
                <a:cs typeface="+mn-cs"/>
              </a:rPr>
              <a:t>centroids</a:t>
            </a:r>
            <a:r>
              <a:rPr lang="en-US" sz="1200" kern="1200" baseline="0" dirty="0" smtClean="0">
                <a:solidFill>
                  <a:schemeClr val="tx1"/>
                </a:solidFill>
                <a:latin typeface="+mn-lt"/>
                <a:ea typeface="+mn-ea"/>
                <a:cs typeface="+mn-cs"/>
              </a:rPr>
              <a:t> were highest between 1982 and 1996, based on only four aerial surveys over 15 years </a:t>
            </a:r>
          </a:p>
          <a:p>
            <a:pPr marL="228600" indent="-228600">
              <a:buFont typeface="Arial" pitchFamily="34" charset="0"/>
              <a:buChar char="•"/>
            </a:pPr>
            <a:r>
              <a:rPr lang="en-US" sz="1200" kern="1200" baseline="0" dirty="0" smtClean="0">
                <a:solidFill>
                  <a:schemeClr val="tx1"/>
                </a:solidFill>
                <a:latin typeface="+mn-lt"/>
                <a:ea typeface="+mn-ea"/>
                <a:cs typeface="+mn-cs"/>
              </a:rPr>
              <a:t>The average yearly shift rate was 21 km (± 4.0 SE) for the 1996-2007 cluster of 11 </a:t>
            </a:r>
            <a:r>
              <a:rPr lang="en-US" sz="1200" kern="1200" baseline="0" dirty="0" err="1" smtClean="0">
                <a:solidFill>
                  <a:schemeClr val="tx1"/>
                </a:solidFill>
                <a:latin typeface="+mn-lt"/>
                <a:ea typeface="+mn-ea"/>
                <a:cs typeface="+mn-cs"/>
              </a:rPr>
              <a:t>centroids</a:t>
            </a:r>
            <a:r>
              <a:rPr lang="en-US" sz="1200" kern="1200" baseline="0" dirty="0" smtClean="0">
                <a:solidFill>
                  <a:schemeClr val="tx1"/>
                </a:solidFill>
                <a:latin typeface="+mn-lt"/>
                <a:ea typeface="+mn-ea"/>
                <a:cs typeface="+mn-cs"/>
              </a:rPr>
              <a:t> and about 13 km for the 1966-1980 cluster of 7 </a:t>
            </a:r>
            <a:r>
              <a:rPr lang="en-US" sz="1200" kern="1200" baseline="0" dirty="0" err="1" smtClean="0">
                <a:solidFill>
                  <a:schemeClr val="tx1"/>
                </a:solidFill>
                <a:latin typeface="+mn-lt"/>
                <a:ea typeface="+mn-ea"/>
                <a:cs typeface="+mn-cs"/>
              </a:rPr>
              <a:t>centroids</a:t>
            </a:r>
            <a:r>
              <a:rPr lang="en-US" sz="1200" kern="1200" baseline="0" dirty="0" smtClean="0">
                <a:solidFill>
                  <a:schemeClr val="tx1"/>
                </a:solidFill>
                <a:latin typeface="+mn-lt"/>
                <a:ea typeface="+mn-ea"/>
                <a:cs typeface="+mn-cs"/>
              </a:rPr>
              <a:t>.</a:t>
            </a:r>
          </a:p>
          <a:p>
            <a:pPr marL="228600" indent="-228600">
              <a:buFont typeface="Arial" pitchFamily="34" charset="0"/>
              <a:buChar char="•"/>
            </a:pPr>
            <a:r>
              <a:rPr lang="en-US" sz="1200" kern="1200" baseline="0" dirty="0" smtClean="0">
                <a:solidFill>
                  <a:schemeClr val="tx1"/>
                </a:solidFill>
                <a:latin typeface="+mn-lt"/>
                <a:ea typeface="+mn-ea"/>
                <a:cs typeface="+mn-cs"/>
              </a:rPr>
              <a:t>The distance between the centre for 1966-1984 grouping and 1996-2007 grouping was 250 km.</a:t>
            </a:r>
          </a:p>
          <a:p>
            <a:pPr>
              <a:buFont typeface="Arial" pitchFamily="34" charset="0"/>
              <a:buChar char="•"/>
            </a:pPr>
            <a:r>
              <a:rPr lang="en-US" dirty="0" smtClean="0"/>
              <a:t>Have to consider individual switches relative to shifts of geographical locations – likely mediated by caribou numbers and essential characteristics of calving (gregarious) and its relationship to foraging</a:t>
            </a:r>
          </a:p>
          <a:p>
            <a:r>
              <a:rPr lang="en-US" dirty="0" smtClean="0"/>
              <a:t>Second example is George River herd</a:t>
            </a:r>
            <a:endParaRPr lang="en-US" dirty="0"/>
          </a:p>
        </p:txBody>
      </p:sp>
      <p:sp>
        <p:nvSpPr>
          <p:cNvPr id="4" name="Slide Number Placeholder 3"/>
          <p:cNvSpPr>
            <a:spLocks noGrp="1"/>
          </p:cNvSpPr>
          <p:nvPr>
            <p:ph type="sldNum" sz="quarter" idx="10"/>
          </p:nvPr>
        </p:nvSpPr>
        <p:spPr/>
        <p:txBody>
          <a:bodyPr/>
          <a:lstStyle/>
          <a:p>
            <a:fld id="{99F3B137-5E45-430A-A129-03B8E3710E9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2435BF62-7322-4939-90C9-18A90485D104}" type="slidenum">
              <a:rPr lang="fr-FR"/>
              <a:pPr/>
              <a:t>6</a:t>
            </a:fld>
            <a:endParaRPr lang="fr-FR"/>
          </a:p>
        </p:txBody>
      </p:sp>
      <p:sp>
        <p:nvSpPr>
          <p:cNvPr id="4710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12CF356-B284-4CFD-BB9E-8D0A8B76B744}" type="slidenum">
              <a:rPr lang="fr-FR" sz="1200" b="0"/>
              <a:pPr algn="r"/>
              <a:t>6</a:t>
            </a:fld>
            <a:endParaRPr lang="fr-FR" sz="1200" b="0"/>
          </a:p>
        </p:txBody>
      </p:sp>
      <p:sp>
        <p:nvSpPr>
          <p:cNvPr id="47108" name="Rectangle 3"/>
          <p:cNvSpPr>
            <a:spLocks noGrp="1" noChangeArrowheads="1"/>
          </p:cNvSpPr>
          <p:nvPr>
            <p:ph type="body" idx="1"/>
          </p:nvPr>
        </p:nvSpPr>
        <p:spPr>
          <a:noFill/>
        </p:spPr>
        <p:txBody>
          <a:bodyPr>
            <a:normAutofit fontScale="92500"/>
          </a:bodyPr>
          <a:lstStyle/>
          <a:p>
            <a:pPr>
              <a:buFont typeface="Arial" pitchFamily="34" charset="0"/>
              <a:buChar char="•"/>
            </a:pPr>
            <a:r>
              <a:rPr lang="en-US" dirty="0" smtClean="0">
                <a:latin typeface="Times New Roman" pitchFamily="1" charset="0"/>
              </a:rPr>
              <a:t> Slide is courtesy of Joelle Taillon</a:t>
            </a:r>
          </a:p>
          <a:p>
            <a:pPr>
              <a:buFont typeface="Arial" pitchFamily="34" charset="0"/>
              <a:buChar char="•"/>
            </a:pPr>
            <a:r>
              <a:rPr lang="en-US" sz="1200" kern="1200" baseline="0" dirty="0" smtClean="0">
                <a:solidFill>
                  <a:schemeClr val="tx1"/>
                </a:solidFill>
                <a:latin typeface="Times New Roman" pitchFamily="1" charset="0"/>
                <a:ea typeface="+mn-ea"/>
                <a:cs typeface="+mn-cs"/>
              </a:rPr>
              <a:t> George River under-going large changes in abundance</a:t>
            </a:r>
          </a:p>
          <a:p>
            <a:pPr>
              <a:buFont typeface="Arial" pitchFamily="34" charset="0"/>
              <a:buChar char="•"/>
            </a:pPr>
            <a:r>
              <a:rPr lang="en-US" sz="1200" kern="1200" baseline="0" dirty="0" smtClean="0">
                <a:solidFill>
                  <a:schemeClr val="tx1"/>
                </a:solidFill>
                <a:latin typeface="Times New Roman" pitchFamily="1" charset="0"/>
                <a:ea typeface="+mn-ea"/>
                <a:cs typeface="+mn-cs"/>
              </a:rPr>
              <a:t> </a:t>
            </a:r>
            <a:r>
              <a:rPr lang="en-US" sz="1200" kern="1200" baseline="0" dirty="0" smtClean="0">
                <a:solidFill>
                  <a:schemeClr val="tx1"/>
                </a:solidFill>
                <a:latin typeface="+mn-lt"/>
                <a:ea typeface="+mn-ea"/>
                <a:cs typeface="+mn-cs"/>
              </a:rPr>
              <a:t>(1) 1974–1987 (increasing population and calving ground size), (2) 1991–2000 (population decline, large calving grounds); and (3) 2006–2010 (small population, small calving grounds).</a:t>
            </a:r>
          </a:p>
          <a:p>
            <a:pPr>
              <a:buFont typeface="Arial" pitchFamily="34" charset="0"/>
              <a:buChar char="•"/>
            </a:pPr>
            <a:r>
              <a:rPr lang="en-US" dirty="0" smtClean="0">
                <a:latin typeface="Times New Roman" pitchFamily="1" charset="0"/>
              </a:rPr>
              <a:t> </a:t>
            </a:r>
            <a:r>
              <a:rPr lang="en-US" dirty="0" err="1" smtClean="0">
                <a:latin typeface="Times New Roman" pitchFamily="1" charset="0"/>
              </a:rPr>
              <a:t>Centroids</a:t>
            </a:r>
            <a:r>
              <a:rPr lang="en-US" dirty="0" smtClean="0">
                <a:latin typeface="Times New Roman" pitchFamily="1" charset="0"/>
              </a:rPr>
              <a:t> of the RG calving ground were clustered from 1974 to 1982, then shifted West by 156 (14) km from 1984 to 1991.</a:t>
            </a:r>
            <a:endParaRPr lang="fr-FR" dirty="0" smtClean="0">
              <a:latin typeface="Times New Roman" pitchFamily="1" charset="0"/>
            </a:endParaRPr>
          </a:p>
          <a:p>
            <a:pPr eaLnBrk="1" hangingPunct="1"/>
            <a:r>
              <a:rPr lang="en-US" dirty="0" smtClean="0">
                <a:latin typeface="Times New Roman" pitchFamily="1" charset="0"/>
              </a:rPr>
              <a:t>From 1991 to the early 2000</a:t>
            </a:r>
            <a:r>
              <a:rPr lang="en-US" dirty="0" smtClean="0"/>
              <a:t>’</a:t>
            </a:r>
            <a:r>
              <a:rPr lang="en-US" dirty="0" smtClean="0">
                <a:latin typeface="Times New Roman" pitchFamily="1" charset="0"/>
              </a:rPr>
              <a:t>s</a:t>
            </a:r>
            <a:r>
              <a:rPr lang="en-US" dirty="0" smtClean="0">
                <a:latin typeface="Tahoma" pitchFamily="1" charset="0"/>
              </a:rPr>
              <a:t> </a:t>
            </a:r>
            <a:r>
              <a:rPr lang="en-US" dirty="0" smtClean="0">
                <a:latin typeface="Times New Roman" pitchFamily="1" charset="0"/>
              </a:rPr>
              <a:t>the RG calving ground </a:t>
            </a:r>
            <a:r>
              <a:rPr lang="en-US" dirty="0" err="1" smtClean="0">
                <a:latin typeface="Tahoma" pitchFamily="1" charset="0"/>
              </a:rPr>
              <a:t>centroids</a:t>
            </a:r>
            <a:r>
              <a:rPr lang="en-US" dirty="0" smtClean="0">
                <a:latin typeface="Tahoma" pitchFamily="1" charset="0"/>
              </a:rPr>
              <a:t> were clustered, then </a:t>
            </a:r>
            <a:r>
              <a:rPr lang="en-US" dirty="0" smtClean="0">
                <a:latin typeface="Times New Roman" pitchFamily="1" charset="0"/>
              </a:rPr>
              <a:t>moved eastward towards the Labrador coast by 227 (14) km 2006 to 2010. </a:t>
            </a:r>
          </a:p>
          <a:p>
            <a:pPr eaLnBrk="1" hangingPunct="1"/>
            <a:r>
              <a:rPr lang="en-US" dirty="0" smtClean="0">
                <a:latin typeface="Times New Roman" pitchFamily="1" charset="0"/>
              </a:rPr>
              <a:t>From 2006 to 2010, the </a:t>
            </a:r>
            <a:r>
              <a:rPr lang="en-US" dirty="0" err="1" smtClean="0">
                <a:latin typeface="Times New Roman" pitchFamily="1" charset="0"/>
              </a:rPr>
              <a:t>centroids</a:t>
            </a:r>
            <a:r>
              <a:rPr lang="en-US" dirty="0" smtClean="0">
                <a:latin typeface="Times New Roman" pitchFamily="1" charset="0"/>
              </a:rPr>
              <a:t> have remained clustered.</a:t>
            </a:r>
            <a:endParaRPr lang="en-US" b="0" dirty="0" smtClean="0">
              <a:latin typeface="+mn-lt"/>
            </a:endParaRPr>
          </a:p>
          <a:p>
            <a:pPr eaLnBrk="1" hangingPunct="1">
              <a:buFont typeface="Arial" pitchFamily="34" charset="0"/>
              <a:buChar char="•"/>
            </a:pPr>
            <a:r>
              <a:rPr lang="en-US" b="0" dirty="0" smtClean="0">
                <a:latin typeface="+mn-lt"/>
              </a:rPr>
              <a:t> </a:t>
            </a:r>
            <a:r>
              <a:rPr lang="en-GB" b="0" dirty="0" smtClean="0">
                <a:latin typeface="+mn-lt"/>
              </a:rPr>
              <a:t>In Northern </a:t>
            </a:r>
            <a:r>
              <a:rPr lang="en-GB" b="0" dirty="0" err="1" smtClean="0">
                <a:latin typeface="+mn-lt"/>
              </a:rPr>
              <a:t>Qu</a:t>
            </a:r>
            <a:r>
              <a:rPr lang="fr-FR" b="0" dirty="0" err="1" smtClean="0">
                <a:latin typeface="+mn-lt"/>
              </a:rPr>
              <a:t>ébe</a:t>
            </a:r>
            <a:r>
              <a:rPr lang="en-GB" b="0" dirty="0" smtClean="0">
                <a:latin typeface="+mn-lt"/>
              </a:rPr>
              <a:t>c, shifts in calving grounds could be related to changes in population size that can induce range degradation, or to habitat preference.</a:t>
            </a:r>
          </a:p>
          <a:p>
            <a:pPr eaLnBrk="1" hangingPunct="1">
              <a:buFont typeface="Arial" pitchFamily="34" charset="0"/>
              <a:buChar char="•"/>
            </a:pPr>
            <a:r>
              <a:rPr lang="en-GB" b="0" dirty="0" smtClean="0">
                <a:latin typeface="+mn-lt"/>
              </a:rPr>
              <a:t> GRH is unusual as such</a:t>
            </a:r>
            <a:r>
              <a:rPr lang="en-GB" b="0" baseline="0" dirty="0" smtClean="0">
                <a:latin typeface="+mn-lt"/>
              </a:rPr>
              <a:t> a low proportion of tundra but LRH also shows long-term directional and non-directional shifts possibly repeated over a longer time </a:t>
            </a:r>
            <a:endParaRPr lang="en-GB" b="0" dirty="0" smtClean="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Taimyr herd – map shows 8 years of overlapping with the </a:t>
            </a:r>
            <a:r>
              <a:rPr lang="en-US" dirty="0" err="1" smtClean="0"/>
              <a:t>centroids</a:t>
            </a:r>
            <a:r>
              <a:rPr lang="en-US" dirty="0" smtClean="0"/>
              <a:t> – suggests non-directional shifts at least between 1982 and 2003</a:t>
            </a:r>
            <a:endParaRPr lang="en-US" dirty="0"/>
          </a:p>
        </p:txBody>
      </p:sp>
      <p:sp>
        <p:nvSpPr>
          <p:cNvPr id="4" name="Slide Number Placeholder 3"/>
          <p:cNvSpPr>
            <a:spLocks noGrp="1"/>
          </p:cNvSpPr>
          <p:nvPr>
            <p:ph type="sldNum" sz="quarter" idx="10"/>
          </p:nvPr>
        </p:nvSpPr>
        <p:spPr/>
        <p:txBody>
          <a:bodyPr/>
          <a:lstStyle/>
          <a:p>
            <a:fld id="{99F3B137-5E45-430A-A129-03B8E3710E9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Generalities are that calving grounds tend to be at the northern end of annual ranges and offer greening vegetation to coincide with peak nutritional needs, but there are considerable differences in vegetation and terrain.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Habitat</a:t>
            </a:r>
            <a:r>
              <a:rPr lang="en-US" baseline="0" dirty="0" smtClean="0"/>
              <a:t> of calving grounds diverse – photos show coastal plains , rolling hills and more rugged uplands – Size and shape vary – molded by geography and underlying geology – Canadian Shield – and soils</a:t>
            </a:r>
          </a:p>
          <a:p>
            <a:r>
              <a:rPr lang="en-US" baseline="0" dirty="0" smtClean="0"/>
              <a:t>Strong circum-arctic gradients in climate </a:t>
            </a:r>
            <a:endParaRPr lang="en-US" dirty="0"/>
          </a:p>
        </p:txBody>
      </p:sp>
      <p:sp>
        <p:nvSpPr>
          <p:cNvPr id="4" name="Slide Number Placeholder 3"/>
          <p:cNvSpPr>
            <a:spLocks noGrp="1"/>
          </p:cNvSpPr>
          <p:nvPr>
            <p:ph type="sldNum" sz="quarter" idx="10"/>
          </p:nvPr>
        </p:nvSpPr>
        <p:spPr/>
        <p:txBody>
          <a:bodyPr/>
          <a:lstStyle/>
          <a:p>
            <a:fld id="{99F3B137-5E45-430A-A129-03B8E3710E9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MERRA</a:t>
            </a:r>
          </a:p>
          <a:p>
            <a:r>
              <a:rPr lang="en-US" dirty="0" smtClean="0"/>
              <a:t>Cumulative growing degree days for 1 and 10 June </a:t>
            </a:r>
            <a:r>
              <a:rPr lang="en-US" sz="1200" dirty="0" smtClean="0"/>
              <a:t>It is simply the accumulation of growing degree days over the entire growing season - a growing degree day is the number of degrees that the average temperature is above 0 degrees C. </a:t>
            </a:r>
          </a:p>
          <a:p>
            <a:endParaRPr lang="en-US" sz="1200" dirty="0" smtClean="0"/>
          </a:p>
          <a:p>
            <a:r>
              <a:rPr lang="en-US" sz="1200" dirty="0" smtClean="0"/>
              <a:t>More comparison underway using CARMA’s MERRA data</a:t>
            </a:r>
            <a:endParaRPr lang="en-US" dirty="0" smtClean="0"/>
          </a:p>
        </p:txBody>
      </p:sp>
      <p:sp>
        <p:nvSpPr>
          <p:cNvPr id="4" name="Slide Number Placeholder 3"/>
          <p:cNvSpPr>
            <a:spLocks noGrp="1"/>
          </p:cNvSpPr>
          <p:nvPr>
            <p:ph type="sldNum" sz="quarter" idx="10"/>
          </p:nvPr>
        </p:nvSpPr>
        <p:spPr/>
        <p:txBody>
          <a:bodyPr/>
          <a:lstStyle/>
          <a:p>
            <a:fld id="{99F3B137-5E45-430A-A129-03B8E3710E9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03E485-76BD-4159-A892-25A4B2FFA4D9}" type="datetimeFigureOut">
              <a:rPr lang="en-US" smtClean="0"/>
              <a:pPr/>
              <a:t>12/4/2012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2E33765-ABD3-4307-9177-8FA0B2F9CF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03E485-76BD-4159-A892-25A4B2FFA4D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3765-ABD3-4307-9177-8FA0B2F9CF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03E485-76BD-4159-A892-25A4B2FFA4D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3765-ABD3-4307-9177-8FA0B2F9CF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03E485-76BD-4159-A892-25A4B2FFA4D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3765-ABD3-4307-9177-8FA0B2F9CF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03E485-76BD-4159-A892-25A4B2FFA4D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3765-ABD3-4307-9177-8FA0B2F9CF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03E485-76BD-4159-A892-25A4B2FFA4D9}"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3765-ABD3-4307-9177-8FA0B2F9CF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03E485-76BD-4159-A892-25A4B2FFA4D9}"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33765-ABD3-4307-9177-8FA0B2F9CF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203E485-76BD-4159-A892-25A4B2FFA4D9}" type="datetimeFigureOut">
              <a:rPr lang="en-US" smtClean="0"/>
              <a:pPr/>
              <a:t>12/4/2012</a:t>
            </a:fld>
            <a:endParaRPr lang="en-US"/>
          </a:p>
        </p:txBody>
      </p:sp>
      <p:sp>
        <p:nvSpPr>
          <p:cNvPr id="8" name="Slide Number Placeholder 7"/>
          <p:cNvSpPr>
            <a:spLocks noGrp="1"/>
          </p:cNvSpPr>
          <p:nvPr>
            <p:ph type="sldNum" sz="quarter" idx="11"/>
          </p:nvPr>
        </p:nvSpPr>
        <p:spPr/>
        <p:txBody>
          <a:bodyPr/>
          <a:lstStyle/>
          <a:p>
            <a:fld id="{32E33765-ABD3-4307-9177-8FA0B2F9CFA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3E485-76BD-4159-A892-25A4B2FFA4D9}"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33765-ABD3-4307-9177-8FA0B2F9CF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03E485-76BD-4159-A892-25A4B2FFA4D9}"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2E33765-ABD3-4307-9177-8FA0B2F9CF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203E485-76BD-4159-A892-25A4B2FFA4D9}"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3765-ABD3-4307-9177-8FA0B2F9CF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203E485-76BD-4159-A892-25A4B2FFA4D9}" type="datetimeFigureOut">
              <a:rPr lang="en-US" smtClean="0"/>
              <a:pPr/>
              <a:t>12/4/2012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2E33765-ABD3-4307-9177-8FA0B2F9CFA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pPr algn="ctr"/>
            <a:r>
              <a:rPr lang="en-CA" sz="3100" dirty="0" smtClean="0"/>
              <a:t/>
            </a:r>
            <a:br>
              <a:rPr lang="en-CA" sz="3100" dirty="0" smtClean="0"/>
            </a:br>
            <a:r>
              <a:rPr lang="en-CA" sz="5300" dirty="0" smtClean="0">
                <a:solidFill>
                  <a:srgbClr val="FFFF00"/>
                </a:solidFill>
              </a:rPr>
              <a:t>Current state of knowledge of </a:t>
            </a:r>
            <a:br>
              <a:rPr lang="en-CA" sz="5300" dirty="0" smtClean="0">
                <a:solidFill>
                  <a:srgbClr val="FFFF00"/>
                </a:solidFill>
              </a:rPr>
            </a:br>
            <a:r>
              <a:rPr lang="en-CA" sz="5300" dirty="0" smtClean="0">
                <a:solidFill>
                  <a:srgbClr val="FFFF00"/>
                </a:solidFill>
              </a:rPr>
              <a:t>calving grounds </a:t>
            </a:r>
            <a:endParaRPr lang="en-US" sz="5300" dirty="0">
              <a:solidFill>
                <a:srgbClr val="FFFF00"/>
              </a:solidFill>
            </a:endParaRPr>
          </a:p>
        </p:txBody>
      </p:sp>
      <p:sp>
        <p:nvSpPr>
          <p:cNvPr id="5" name="Content Placeholder 4"/>
          <p:cNvSpPr>
            <a:spLocks noGrp="1"/>
          </p:cNvSpPr>
          <p:nvPr>
            <p:ph idx="1"/>
          </p:nvPr>
        </p:nvSpPr>
        <p:spPr>
          <a:xfrm>
            <a:off x="533400" y="2133600"/>
            <a:ext cx="8229600" cy="2286000"/>
          </a:xfrm>
        </p:spPr>
        <p:txBody>
          <a:bodyPr>
            <a:normAutofit/>
          </a:bodyPr>
          <a:lstStyle/>
          <a:p>
            <a:r>
              <a:rPr lang="en-US" sz="3200" dirty="0" smtClean="0"/>
              <a:t>Amount of information </a:t>
            </a:r>
          </a:p>
          <a:p>
            <a:r>
              <a:rPr lang="en-US" sz="3200" dirty="0" smtClean="0"/>
              <a:t>Shifts in location </a:t>
            </a:r>
          </a:p>
          <a:p>
            <a:r>
              <a:rPr lang="en-US" sz="3200" dirty="0" smtClean="0"/>
              <a:t>Habitat diversity  </a:t>
            </a:r>
          </a:p>
        </p:txBody>
      </p:sp>
      <p:pic>
        <p:nvPicPr>
          <p:cNvPr id="6" name="Picture 5" descr="cow calf strip edit.jpg"/>
          <p:cNvPicPr>
            <a:picLocks noChangeAspect="1"/>
          </p:cNvPicPr>
          <p:nvPr/>
        </p:nvPicPr>
        <p:blipFill>
          <a:blip r:embed="rId3" cstate="print"/>
          <a:stretch>
            <a:fillRect/>
          </a:stretch>
        </p:blipFill>
        <p:spPr>
          <a:xfrm>
            <a:off x="25995" y="5257800"/>
            <a:ext cx="9104173" cy="1600201"/>
          </a:xfrm>
          <a:prstGeom prst="rect">
            <a:avLst/>
          </a:prstGeom>
          <a:effectLst>
            <a:softEdge rad="3175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ndsat_Classes_frequency_calving_barplot"/>
          <p:cNvPicPr/>
          <p:nvPr/>
        </p:nvPicPr>
        <p:blipFill>
          <a:blip r:embed="rId3" cstate="print"/>
          <a:srcRect l="12500"/>
          <a:stretch>
            <a:fillRect/>
          </a:stretch>
        </p:blipFill>
        <p:spPr bwMode="auto">
          <a:xfrm>
            <a:off x="274320" y="1524000"/>
            <a:ext cx="4145280" cy="4623816"/>
          </a:xfrm>
          <a:prstGeom prst="rect">
            <a:avLst/>
          </a:prstGeom>
          <a:noFill/>
          <a:ln w="9525">
            <a:noFill/>
            <a:miter lim="800000"/>
            <a:headEnd/>
            <a:tailEnd/>
          </a:ln>
        </p:spPr>
      </p:pic>
      <p:grpSp>
        <p:nvGrpSpPr>
          <p:cNvPr id="17" name="Group 16"/>
          <p:cNvGrpSpPr/>
          <p:nvPr/>
        </p:nvGrpSpPr>
        <p:grpSpPr>
          <a:xfrm>
            <a:off x="4648200" y="1524000"/>
            <a:ext cx="4267200" cy="4645152"/>
            <a:chOff x="5029200" y="152400"/>
            <a:chExt cx="3886200" cy="4191000"/>
          </a:xfrm>
        </p:grpSpPr>
        <p:pic>
          <p:nvPicPr>
            <p:cNvPr id="7" name="Picture 6" descr="Landsat_Total_Freq_barplot"/>
            <p:cNvPicPr/>
            <p:nvPr/>
          </p:nvPicPr>
          <p:blipFill>
            <a:blip r:embed="rId4" cstate="print"/>
            <a:srcRect l="10526"/>
            <a:stretch>
              <a:fillRect/>
            </a:stretch>
          </p:blipFill>
          <p:spPr bwMode="auto">
            <a:xfrm>
              <a:off x="5029200" y="152400"/>
              <a:ext cx="3886200" cy="4191000"/>
            </a:xfrm>
            <a:prstGeom prst="rect">
              <a:avLst/>
            </a:prstGeom>
            <a:noFill/>
            <a:ln w="9525">
              <a:noFill/>
              <a:miter lim="800000"/>
              <a:headEnd/>
              <a:tailEnd/>
            </a:ln>
          </p:spPr>
        </p:pic>
        <p:cxnSp>
          <p:nvCxnSpPr>
            <p:cNvPr id="13" name="Straight Connector 12"/>
            <p:cNvCxnSpPr/>
            <p:nvPr/>
          </p:nvCxnSpPr>
          <p:spPr>
            <a:xfrm flipV="1">
              <a:off x="6733032" y="685800"/>
              <a:ext cx="0" cy="3124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81600" y="914400"/>
              <a:ext cx="1447800" cy="1200329"/>
            </a:xfrm>
            <a:prstGeom prst="rect">
              <a:avLst/>
            </a:prstGeom>
            <a:noFill/>
          </p:spPr>
          <p:txBody>
            <a:bodyPr wrap="square" rtlCol="0">
              <a:spAutoFit/>
            </a:bodyPr>
            <a:lstStyle/>
            <a:p>
              <a:r>
                <a:rPr lang="en-US" sz="2400" dirty="0" smtClean="0">
                  <a:solidFill>
                    <a:schemeClr val="bg2"/>
                  </a:solidFill>
                </a:rPr>
                <a:t>Tussock, sedges, shrubs</a:t>
              </a:r>
              <a:endParaRPr lang="en-US" sz="2400" dirty="0">
                <a:solidFill>
                  <a:schemeClr val="bg2"/>
                </a:solidFill>
              </a:endParaRPr>
            </a:p>
          </p:txBody>
        </p:sp>
        <p:cxnSp>
          <p:nvCxnSpPr>
            <p:cNvPr id="15" name="Straight Connector 14"/>
            <p:cNvCxnSpPr/>
            <p:nvPr/>
          </p:nvCxnSpPr>
          <p:spPr>
            <a:xfrm flipV="1">
              <a:off x="7848600" y="667512"/>
              <a:ext cx="0" cy="31242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04800" y="2209800"/>
            <a:ext cx="1184366" cy="830997"/>
          </a:xfrm>
          <a:prstGeom prst="rect">
            <a:avLst/>
          </a:prstGeom>
          <a:noFill/>
        </p:spPr>
        <p:txBody>
          <a:bodyPr wrap="square" rtlCol="0">
            <a:spAutoFit/>
          </a:bodyPr>
          <a:lstStyle/>
          <a:p>
            <a:r>
              <a:rPr lang="en-US" sz="2400" dirty="0" smtClean="0">
                <a:solidFill>
                  <a:schemeClr val="bg1"/>
                </a:solidFill>
              </a:rPr>
              <a:t>Wet sedge</a:t>
            </a:r>
            <a:endParaRPr lang="en-US" sz="2400" dirty="0">
              <a:solidFill>
                <a:schemeClr val="bg1"/>
              </a:solidFill>
            </a:endParaRPr>
          </a:p>
        </p:txBody>
      </p:sp>
      <p:sp>
        <p:nvSpPr>
          <p:cNvPr id="18" name="TextBox 17"/>
          <p:cNvSpPr txBox="1"/>
          <p:nvPr/>
        </p:nvSpPr>
        <p:spPr>
          <a:xfrm>
            <a:off x="1371600" y="2362200"/>
            <a:ext cx="1184366" cy="830997"/>
          </a:xfrm>
          <a:prstGeom prst="rect">
            <a:avLst/>
          </a:prstGeom>
          <a:noFill/>
        </p:spPr>
        <p:txBody>
          <a:bodyPr wrap="square" rtlCol="0">
            <a:spAutoFit/>
          </a:bodyPr>
          <a:lstStyle/>
          <a:p>
            <a:r>
              <a:rPr lang="en-US" sz="2400" dirty="0" smtClean="0">
                <a:solidFill>
                  <a:schemeClr val="bg1"/>
                </a:solidFill>
              </a:rPr>
              <a:t>Tall shrub</a:t>
            </a:r>
            <a:endParaRPr lang="en-US" sz="2400" dirty="0">
              <a:solidFill>
                <a:schemeClr val="bg1"/>
              </a:solidFill>
            </a:endParaRPr>
          </a:p>
        </p:txBody>
      </p:sp>
      <p:sp>
        <p:nvSpPr>
          <p:cNvPr id="19" name="TextBox 18"/>
          <p:cNvSpPr txBox="1"/>
          <p:nvPr/>
        </p:nvSpPr>
        <p:spPr>
          <a:xfrm>
            <a:off x="2133600" y="1524000"/>
            <a:ext cx="1371600" cy="830997"/>
          </a:xfrm>
          <a:prstGeom prst="rect">
            <a:avLst/>
          </a:prstGeom>
          <a:noFill/>
        </p:spPr>
        <p:txBody>
          <a:bodyPr wrap="square" rtlCol="0">
            <a:spAutoFit/>
          </a:bodyPr>
          <a:lstStyle/>
          <a:p>
            <a:r>
              <a:rPr lang="en-US" sz="2400" dirty="0" smtClean="0">
                <a:solidFill>
                  <a:schemeClr val="bg1"/>
                </a:solidFill>
              </a:rPr>
              <a:t>Bedrock lichen</a:t>
            </a:r>
            <a:endParaRPr lang="en-US" sz="2400" dirty="0">
              <a:solidFill>
                <a:schemeClr val="bg1"/>
              </a:solidFill>
            </a:endParaRPr>
          </a:p>
        </p:txBody>
      </p:sp>
      <p:sp>
        <p:nvSpPr>
          <p:cNvPr id="20" name="TextBox 19"/>
          <p:cNvSpPr txBox="1"/>
          <p:nvPr/>
        </p:nvSpPr>
        <p:spPr>
          <a:xfrm>
            <a:off x="6553200" y="1828800"/>
            <a:ext cx="1828800" cy="830997"/>
          </a:xfrm>
          <a:prstGeom prst="rect">
            <a:avLst/>
          </a:prstGeom>
          <a:noFill/>
        </p:spPr>
        <p:txBody>
          <a:bodyPr wrap="square" rtlCol="0">
            <a:spAutoFit/>
          </a:bodyPr>
          <a:lstStyle/>
          <a:p>
            <a:r>
              <a:rPr lang="en-US" sz="2400" dirty="0" smtClean="0">
                <a:solidFill>
                  <a:schemeClr val="bg2"/>
                </a:solidFill>
              </a:rPr>
              <a:t>Sparse vegetation</a:t>
            </a:r>
            <a:endParaRPr lang="en-US" sz="2400" dirty="0">
              <a:solidFill>
                <a:schemeClr val="bg2"/>
              </a:solidFill>
            </a:endParaRPr>
          </a:p>
        </p:txBody>
      </p:sp>
      <p:sp>
        <p:nvSpPr>
          <p:cNvPr id="21" name="TextBox 20"/>
          <p:cNvSpPr txBox="1"/>
          <p:nvPr/>
        </p:nvSpPr>
        <p:spPr>
          <a:xfrm>
            <a:off x="228600" y="6324600"/>
            <a:ext cx="3276600" cy="461665"/>
          </a:xfrm>
          <a:prstGeom prst="rect">
            <a:avLst/>
          </a:prstGeom>
          <a:noFill/>
        </p:spPr>
        <p:txBody>
          <a:bodyPr wrap="square" rtlCol="0">
            <a:spAutoFit/>
          </a:bodyPr>
          <a:lstStyle/>
          <a:p>
            <a:r>
              <a:rPr lang="en-US" sz="2400" dirty="0" smtClean="0"/>
              <a:t>Calving grounds</a:t>
            </a:r>
            <a:endParaRPr lang="en-US" sz="2400" dirty="0"/>
          </a:p>
        </p:txBody>
      </p:sp>
      <p:sp>
        <p:nvSpPr>
          <p:cNvPr id="22" name="TextBox 21"/>
          <p:cNvSpPr txBox="1"/>
          <p:nvPr/>
        </p:nvSpPr>
        <p:spPr>
          <a:xfrm>
            <a:off x="4724400" y="6324600"/>
            <a:ext cx="4267200" cy="461665"/>
          </a:xfrm>
          <a:prstGeom prst="rect">
            <a:avLst/>
          </a:prstGeom>
          <a:noFill/>
        </p:spPr>
        <p:txBody>
          <a:bodyPr wrap="square" rtlCol="0">
            <a:spAutoFit/>
          </a:bodyPr>
          <a:lstStyle/>
          <a:p>
            <a:r>
              <a:rPr lang="en-US" sz="2400" dirty="0" smtClean="0"/>
              <a:t>Larger area – similar climate</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X:\G.ARCHIVE\7.Species\Caribou\Barren_Ground_Caribou\Circumpolar_Rangifer_Analysis_2012\LANDSAT_Analysis_Northern_Canada\Landsat_Calving_Bluenose_bar_facet.emf"/>
          <p:cNvPicPr/>
          <p:nvPr/>
        </p:nvPicPr>
        <p:blipFill>
          <a:blip r:embed="rId3" cstate="print"/>
          <a:srcRect l="12381" t="3659" r="45714"/>
          <a:stretch>
            <a:fillRect/>
          </a:stretch>
        </p:blipFill>
        <p:spPr bwMode="auto">
          <a:xfrm>
            <a:off x="941832" y="472440"/>
            <a:ext cx="3352800" cy="6019800"/>
          </a:xfrm>
          <a:prstGeom prst="rect">
            <a:avLst/>
          </a:prstGeom>
          <a:noFill/>
          <a:ln w="9525">
            <a:noFill/>
            <a:miter lim="800000"/>
            <a:headEnd/>
            <a:tailEnd/>
          </a:ln>
        </p:spPr>
      </p:pic>
      <p:pic>
        <p:nvPicPr>
          <p:cNvPr id="4" name="Picture 3" descr="X:\G.ARCHIVE\7.Species\Caribou\Barren_Ground_Caribou\Circumpolar_Rangifer_Analysis_2012\LANDSAT_Analysis_Northern_Canada\Landsat_Calving_Bluenose_bar_facet.emf"/>
          <p:cNvPicPr/>
          <p:nvPr/>
        </p:nvPicPr>
        <p:blipFill>
          <a:blip r:embed="rId3" cstate="print"/>
          <a:srcRect l="54285" t="3659" r="2858"/>
          <a:stretch>
            <a:fillRect/>
          </a:stretch>
        </p:blipFill>
        <p:spPr bwMode="auto">
          <a:xfrm>
            <a:off x="4800600" y="457200"/>
            <a:ext cx="3429000" cy="6019800"/>
          </a:xfrm>
          <a:prstGeom prst="rect">
            <a:avLst/>
          </a:prstGeom>
          <a:noFill/>
          <a:ln w="9525">
            <a:noFill/>
            <a:miter lim="800000"/>
            <a:headEnd/>
            <a:tailEnd/>
          </a:ln>
        </p:spPr>
      </p:pic>
      <p:sp>
        <p:nvSpPr>
          <p:cNvPr id="5" name="TextBox 4"/>
          <p:cNvSpPr txBox="1"/>
          <p:nvPr/>
        </p:nvSpPr>
        <p:spPr>
          <a:xfrm>
            <a:off x="1371600" y="6488668"/>
            <a:ext cx="2514600" cy="369332"/>
          </a:xfrm>
          <a:prstGeom prst="rect">
            <a:avLst/>
          </a:prstGeom>
          <a:noFill/>
        </p:spPr>
        <p:txBody>
          <a:bodyPr wrap="square" rtlCol="0">
            <a:spAutoFit/>
          </a:bodyPr>
          <a:lstStyle/>
          <a:p>
            <a:r>
              <a:rPr lang="en-US" dirty="0" smtClean="0"/>
              <a:t>Bluenose West</a:t>
            </a:r>
            <a:endParaRPr lang="en-US" dirty="0"/>
          </a:p>
        </p:txBody>
      </p:sp>
      <p:sp>
        <p:nvSpPr>
          <p:cNvPr id="6" name="TextBox 5"/>
          <p:cNvSpPr txBox="1"/>
          <p:nvPr/>
        </p:nvSpPr>
        <p:spPr>
          <a:xfrm>
            <a:off x="5029200" y="6488668"/>
            <a:ext cx="2514600" cy="369332"/>
          </a:xfrm>
          <a:prstGeom prst="rect">
            <a:avLst/>
          </a:prstGeom>
          <a:noFill/>
        </p:spPr>
        <p:txBody>
          <a:bodyPr wrap="square" rtlCol="0">
            <a:spAutoFit/>
          </a:bodyPr>
          <a:lstStyle/>
          <a:p>
            <a:r>
              <a:rPr lang="en-US" dirty="0" smtClean="0"/>
              <a:t>Bluenose East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S:\ANNE\photos\Bathurst selection\dead calf.jpg"/>
          <p:cNvPicPr>
            <a:picLocks noChangeAspect="1" noChangeArrowheads="1"/>
          </p:cNvPicPr>
          <p:nvPr/>
        </p:nvPicPr>
        <p:blipFill>
          <a:blip r:embed="rId3" cstate="print"/>
          <a:srcRect l="22676" t="32277" r="17552"/>
          <a:stretch>
            <a:fillRect/>
          </a:stretch>
        </p:blipFill>
        <p:spPr bwMode="auto">
          <a:xfrm>
            <a:off x="0" y="0"/>
            <a:ext cx="9144000" cy="6870700"/>
          </a:xfrm>
          <a:prstGeom prst="rect">
            <a:avLst/>
          </a:prstGeom>
          <a:noFill/>
        </p:spPr>
      </p:pic>
      <p:pic>
        <p:nvPicPr>
          <p:cNvPr id="5" name="Picture 5" descr="C:\temp\ascaris_bolus.bmp"/>
          <p:cNvPicPr>
            <a:picLocks noChangeAspect="1" noChangeArrowheads="1"/>
          </p:cNvPicPr>
          <p:nvPr/>
        </p:nvPicPr>
        <p:blipFill>
          <a:blip r:embed="rId4" cstate="print"/>
          <a:srcRect l="5376" t="4163" r="8540" b="10109"/>
          <a:stretch>
            <a:fillRect/>
          </a:stretch>
        </p:blipFill>
        <p:spPr bwMode="auto">
          <a:xfrm>
            <a:off x="6227763" y="990600"/>
            <a:ext cx="2916237" cy="2301875"/>
          </a:xfrm>
          <a:prstGeom prst="rect">
            <a:avLst/>
          </a:prstGeom>
          <a:noFill/>
          <a:ln w="38100">
            <a:solidFill>
              <a:srgbClr val="D9A845"/>
            </a:solidFill>
          </a:ln>
        </p:spPr>
      </p:pic>
      <p:pic>
        <p:nvPicPr>
          <p:cNvPr id="10" name="Picture 10" descr="C:\temp\mmosq1o.jpg"/>
          <p:cNvPicPr>
            <a:picLocks noChangeAspect="1" noChangeArrowheads="1"/>
          </p:cNvPicPr>
          <p:nvPr/>
        </p:nvPicPr>
        <p:blipFill>
          <a:blip r:embed="rId5" cstate="print"/>
          <a:srcRect t="10124" b="13101"/>
          <a:stretch>
            <a:fillRect/>
          </a:stretch>
        </p:blipFill>
        <p:spPr bwMode="auto">
          <a:xfrm>
            <a:off x="5387975" y="3260725"/>
            <a:ext cx="3756025" cy="3597275"/>
          </a:xfrm>
          <a:prstGeom prst="rect">
            <a:avLst/>
          </a:prstGeom>
          <a:noFill/>
          <a:ln w="38100">
            <a:solidFill>
              <a:srgbClr val="D9A845"/>
            </a:solidFill>
          </a:ln>
        </p:spPr>
      </p:pic>
      <p:pic>
        <p:nvPicPr>
          <p:cNvPr id="4" name="Picture 3" descr="C:\temp\trichuris_egg_1.bmp"/>
          <p:cNvPicPr>
            <a:picLocks noChangeAspect="1" noChangeArrowheads="1"/>
          </p:cNvPicPr>
          <p:nvPr/>
        </p:nvPicPr>
        <p:blipFill>
          <a:blip r:embed="rId6" cstate="print"/>
          <a:srcRect l="14723" t="19095" r="14980" b="29649"/>
          <a:stretch>
            <a:fillRect/>
          </a:stretch>
        </p:blipFill>
        <p:spPr bwMode="auto">
          <a:xfrm>
            <a:off x="7308850" y="0"/>
            <a:ext cx="1835150" cy="1098550"/>
          </a:xfrm>
          <a:prstGeom prst="rect">
            <a:avLst/>
          </a:prstGeom>
          <a:noFill/>
          <a:ln w="38100">
            <a:solidFill>
              <a:srgbClr val="D9A845"/>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ws calves side.jpg"/>
          <p:cNvPicPr>
            <a:picLocks noGrp="1" noChangeAspect="1"/>
          </p:cNvPicPr>
          <p:nvPr>
            <p:ph idx="4294967295"/>
          </p:nvPr>
        </p:nvPicPr>
        <p:blipFill>
          <a:blip r:embed="rId3" cstate="print"/>
          <a:stretch>
            <a:fillRect/>
          </a:stretch>
        </p:blipFill>
        <p:spPr>
          <a:xfrm>
            <a:off x="152400" y="381000"/>
            <a:ext cx="8845346" cy="5867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1" descr="Russia_Calving_by_Herd_080812.jpg"/>
          <p:cNvPicPr>
            <a:picLocks noChangeAspect="1" noChangeArrowheads="1"/>
          </p:cNvPicPr>
          <p:nvPr/>
        </p:nvPicPr>
        <p:blipFill>
          <a:blip r:embed="rId2" cstate="print"/>
          <a:srcRect t="27565" r="21940" b="766"/>
          <a:stretch>
            <a:fillRect/>
          </a:stretch>
        </p:blipFill>
        <p:spPr bwMode="auto">
          <a:xfrm>
            <a:off x="152400" y="152400"/>
            <a:ext cx="8919308" cy="6324600"/>
          </a:xfrm>
          <a:prstGeom prst="rect">
            <a:avLst/>
          </a:prstGeom>
          <a:noFill/>
          <a:ln w="9525">
            <a:noFill/>
            <a:miter lim="800000"/>
            <a:headEnd/>
            <a:tailEnd/>
          </a:ln>
        </p:spPr>
      </p:pic>
      <p:sp>
        <p:nvSpPr>
          <p:cNvPr id="4" name="Freeform 3"/>
          <p:cNvSpPr/>
          <p:nvPr/>
        </p:nvSpPr>
        <p:spPr>
          <a:xfrm>
            <a:off x="2796937" y="2489494"/>
            <a:ext cx="1176915" cy="803403"/>
          </a:xfrm>
          <a:custGeom>
            <a:avLst/>
            <a:gdLst>
              <a:gd name="connsiteX0" fmla="*/ 36117 w 1176915"/>
              <a:gd name="connsiteY0" fmla="*/ 311847 h 803403"/>
              <a:gd name="connsiteX1" fmla="*/ 168256 w 1176915"/>
              <a:gd name="connsiteY1" fmla="*/ 227278 h 803403"/>
              <a:gd name="connsiteX2" fmla="*/ 300395 w 1176915"/>
              <a:gd name="connsiteY2" fmla="*/ 216707 h 803403"/>
              <a:gd name="connsiteX3" fmla="*/ 332108 w 1176915"/>
              <a:gd name="connsiteY3" fmla="*/ 264277 h 803403"/>
              <a:gd name="connsiteX4" fmla="*/ 342679 w 1176915"/>
              <a:gd name="connsiteY4" fmla="*/ 280134 h 803403"/>
              <a:gd name="connsiteX5" fmla="*/ 437819 w 1176915"/>
              <a:gd name="connsiteY5" fmla="*/ 280134 h 803403"/>
              <a:gd name="connsiteX6" fmla="*/ 559387 w 1176915"/>
              <a:gd name="connsiteY6" fmla="*/ 253706 h 803403"/>
              <a:gd name="connsiteX7" fmla="*/ 638670 w 1176915"/>
              <a:gd name="connsiteY7" fmla="*/ 211422 h 803403"/>
              <a:gd name="connsiteX8" fmla="*/ 680954 w 1176915"/>
              <a:gd name="connsiteY8" fmla="*/ 158566 h 803403"/>
              <a:gd name="connsiteX9" fmla="*/ 733810 w 1176915"/>
              <a:gd name="connsiteY9" fmla="*/ 68712 h 803403"/>
              <a:gd name="connsiteX10" fmla="*/ 781380 w 1176915"/>
              <a:gd name="connsiteY10" fmla="*/ 36998 h 803403"/>
              <a:gd name="connsiteX11" fmla="*/ 844806 w 1176915"/>
              <a:gd name="connsiteY11" fmla="*/ 5285 h 803403"/>
              <a:gd name="connsiteX12" fmla="*/ 992802 w 1176915"/>
              <a:gd name="connsiteY12" fmla="*/ 5285 h 803403"/>
              <a:gd name="connsiteX13" fmla="*/ 1050943 w 1176915"/>
              <a:gd name="connsiteY13" fmla="*/ 31713 h 803403"/>
              <a:gd name="connsiteX14" fmla="*/ 1109084 w 1176915"/>
              <a:gd name="connsiteY14" fmla="*/ 31713 h 803403"/>
              <a:gd name="connsiteX15" fmla="*/ 1161939 w 1176915"/>
              <a:gd name="connsiteY15" fmla="*/ 79283 h 803403"/>
              <a:gd name="connsiteX16" fmla="*/ 1167225 w 1176915"/>
              <a:gd name="connsiteY16" fmla="*/ 100425 h 803403"/>
              <a:gd name="connsiteX17" fmla="*/ 1103798 w 1176915"/>
              <a:gd name="connsiteY17" fmla="*/ 221993 h 803403"/>
              <a:gd name="connsiteX18" fmla="*/ 950517 w 1176915"/>
              <a:gd name="connsiteY18" fmla="*/ 306561 h 803403"/>
              <a:gd name="connsiteX19" fmla="*/ 876520 w 1176915"/>
              <a:gd name="connsiteY19" fmla="*/ 406987 h 803403"/>
              <a:gd name="connsiteX20" fmla="*/ 786665 w 1176915"/>
              <a:gd name="connsiteY20" fmla="*/ 480985 h 803403"/>
              <a:gd name="connsiteX21" fmla="*/ 717953 w 1176915"/>
              <a:gd name="connsiteY21" fmla="*/ 613123 h 803403"/>
              <a:gd name="connsiteX22" fmla="*/ 495960 w 1176915"/>
              <a:gd name="connsiteY22" fmla="*/ 692407 h 803403"/>
              <a:gd name="connsiteX23" fmla="*/ 310966 w 1176915"/>
              <a:gd name="connsiteY23" fmla="*/ 676550 h 803403"/>
              <a:gd name="connsiteX24" fmla="*/ 205255 w 1176915"/>
              <a:gd name="connsiteY24" fmla="*/ 718834 h 803403"/>
              <a:gd name="connsiteX25" fmla="*/ 162971 w 1176915"/>
              <a:gd name="connsiteY25" fmla="*/ 766404 h 803403"/>
              <a:gd name="connsiteX26" fmla="*/ 94258 w 1176915"/>
              <a:gd name="connsiteY26" fmla="*/ 798118 h 803403"/>
              <a:gd name="connsiteX27" fmla="*/ 14975 w 1176915"/>
              <a:gd name="connsiteY27" fmla="*/ 776975 h 803403"/>
              <a:gd name="connsiteX28" fmla="*/ 14975 w 1176915"/>
              <a:gd name="connsiteY28" fmla="*/ 639551 h 803403"/>
              <a:gd name="connsiteX29" fmla="*/ 9690 w 1176915"/>
              <a:gd name="connsiteY29" fmla="*/ 560268 h 803403"/>
              <a:gd name="connsiteX30" fmla="*/ 73116 w 1176915"/>
              <a:gd name="connsiteY30" fmla="*/ 465128 h 803403"/>
              <a:gd name="connsiteX31" fmla="*/ 57260 w 1176915"/>
              <a:gd name="connsiteY31" fmla="*/ 391130 h 803403"/>
              <a:gd name="connsiteX32" fmla="*/ 36117 w 1176915"/>
              <a:gd name="connsiteY32" fmla="*/ 311847 h 8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76915" h="803403">
                <a:moveTo>
                  <a:pt x="36117" y="311847"/>
                </a:moveTo>
                <a:cubicBezTo>
                  <a:pt x="54616" y="284538"/>
                  <a:pt x="124210" y="243135"/>
                  <a:pt x="168256" y="227278"/>
                </a:cubicBezTo>
                <a:cubicBezTo>
                  <a:pt x="212302" y="211421"/>
                  <a:pt x="273087" y="210541"/>
                  <a:pt x="300395" y="216707"/>
                </a:cubicBezTo>
                <a:cubicBezTo>
                  <a:pt x="327703" y="222873"/>
                  <a:pt x="332108" y="264277"/>
                  <a:pt x="332108" y="264277"/>
                </a:cubicBezTo>
                <a:cubicBezTo>
                  <a:pt x="339155" y="274848"/>
                  <a:pt x="325061" y="277491"/>
                  <a:pt x="342679" y="280134"/>
                </a:cubicBezTo>
                <a:cubicBezTo>
                  <a:pt x="360297" y="282777"/>
                  <a:pt x="401701" y="284539"/>
                  <a:pt x="437819" y="280134"/>
                </a:cubicBezTo>
                <a:cubicBezTo>
                  <a:pt x="473937" y="275729"/>
                  <a:pt x="525912" y="265158"/>
                  <a:pt x="559387" y="253706"/>
                </a:cubicBezTo>
                <a:cubicBezTo>
                  <a:pt x="592862" y="242254"/>
                  <a:pt x="618409" y="227279"/>
                  <a:pt x="638670" y="211422"/>
                </a:cubicBezTo>
                <a:cubicBezTo>
                  <a:pt x="658931" y="195565"/>
                  <a:pt x="665097" y="182351"/>
                  <a:pt x="680954" y="158566"/>
                </a:cubicBezTo>
                <a:cubicBezTo>
                  <a:pt x="696811" y="134781"/>
                  <a:pt x="717072" y="88973"/>
                  <a:pt x="733810" y="68712"/>
                </a:cubicBezTo>
                <a:cubicBezTo>
                  <a:pt x="750548" y="48451"/>
                  <a:pt x="762881" y="47569"/>
                  <a:pt x="781380" y="36998"/>
                </a:cubicBezTo>
                <a:cubicBezTo>
                  <a:pt x="799879" y="26427"/>
                  <a:pt x="809569" y="10571"/>
                  <a:pt x="844806" y="5285"/>
                </a:cubicBezTo>
                <a:cubicBezTo>
                  <a:pt x="880043" y="0"/>
                  <a:pt x="958446" y="880"/>
                  <a:pt x="992802" y="5285"/>
                </a:cubicBezTo>
                <a:cubicBezTo>
                  <a:pt x="1027158" y="9690"/>
                  <a:pt x="1031563" y="27308"/>
                  <a:pt x="1050943" y="31713"/>
                </a:cubicBezTo>
                <a:cubicBezTo>
                  <a:pt x="1070323" y="36118"/>
                  <a:pt x="1090585" y="23785"/>
                  <a:pt x="1109084" y="31713"/>
                </a:cubicBezTo>
                <a:cubicBezTo>
                  <a:pt x="1127583" y="39641"/>
                  <a:pt x="1152249" y="67831"/>
                  <a:pt x="1161939" y="79283"/>
                </a:cubicBezTo>
                <a:cubicBezTo>
                  <a:pt x="1171629" y="90735"/>
                  <a:pt x="1176915" y="76640"/>
                  <a:pt x="1167225" y="100425"/>
                </a:cubicBezTo>
                <a:cubicBezTo>
                  <a:pt x="1157535" y="124210"/>
                  <a:pt x="1139916" y="187637"/>
                  <a:pt x="1103798" y="221993"/>
                </a:cubicBezTo>
                <a:cubicBezTo>
                  <a:pt x="1067680" y="256349"/>
                  <a:pt x="988397" y="275729"/>
                  <a:pt x="950517" y="306561"/>
                </a:cubicBezTo>
                <a:cubicBezTo>
                  <a:pt x="912637" y="337393"/>
                  <a:pt x="903829" y="377916"/>
                  <a:pt x="876520" y="406987"/>
                </a:cubicBezTo>
                <a:cubicBezTo>
                  <a:pt x="849211" y="436058"/>
                  <a:pt x="813093" y="446629"/>
                  <a:pt x="786665" y="480985"/>
                </a:cubicBezTo>
                <a:cubicBezTo>
                  <a:pt x="760237" y="515341"/>
                  <a:pt x="766404" y="577886"/>
                  <a:pt x="717953" y="613123"/>
                </a:cubicBezTo>
                <a:cubicBezTo>
                  <a:pt x="669502" y="648360"/>
                  <a:pt x="563791" y="681836"/>
                  <a:pt x="495960" y="692407"/>
                </a:cubicBezTo>
                <a:cubicBezTo>
                  <a:pt x="428129" y="702978"/>
                  <a:pt x="359417" y="672146"/>
                  <a:pt x="310966" y="676550"/>
                </a:cubicBezTo>
                <a:cubicBezTo>
                  <a:pt x="262515" y="680954"/>
                  <a:pt x="229921" y="703858"/>
                  <a:pt x="205255" y="718834"/>
                </a:cubicBezTo>
                <a:cubicBezTo>
                  <a:pt x="180589" y="733810"/>
                  <a:pt x="181470" y="753190"/>
                  <a:pt x="162971" y="766404"/>
                </a:cubicBezTo>
                <a:cubicBezTo>
                  <a:pt x="144472" y="779618"/>
                  <a:pt x="118924" y="796356"/>
                  <a:pt x="94258" y="798118"/>
                </a:cubicBezTo>
                <a:cubicBezTo>
                  <a:pt x="69592" y="799880"/>
                  <a:pt x="28189" y="803403"/>
                  <a:pt x="14975" y="776975"/>
                </a:cubicBezTo>
                <a:cubicBezTo>
                  <a:pt x="1761" y="750547"/>
                  <a:pt x="15856" y="675669"/>
                  <a:pt x="14975" y="639551"/>
                </a:cubicBezTo>
                <a:cubicBezTo>
                  <a:pt x="14094" y="603433"/>
                  <a:pt x="0" y="589339"/>
                  <a:pt x="9690" y="560268"/>
                </a:cubicBezTo>
                <a:cubicBezTo>
                  <a:pt x="19380" y="531198"/>
                  <a:pt x="65188" y="493318"/>
                  <a:pt x="73116" y="465128"/>
                </a:cubicBezTo>
                <a:cubicBezTo>
                  <a:pt x="81044" y="436938"/>
                  <a:pt x="63427" y="419320"/>
                  <a:pt x="57260" y="391130"/>
                </a:cubicBezTo>
                <a:cubicBezTo>
                  <a:pt x="51094" y="362940"/>
                  <a:pt x="17618" y="339156"/>
                  <a:pt x="36117" y="311847"/>
                </a:cubicBezTo>
                <a:close/>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808818" y="2039341"/>
            <a:ext cx="544412" cy="288063"/>
          </a:xfrm>
          <a:custGeom>
            <a:avLst/>
            <a:gdLst>
              <a:gd name="connsiteX0" fmla="*/ 68713 w 544412"/>
              <a:gd name="connsiteY0" fmla="*/ 175304 h 288063"/>
              <a:gd name="connsiteX1" fmla="*/ 5286 w 544412"/>
              <a:gd name="connsiteY1" fmla="*/ 64308 h 288063"/>
              <a:gd name="connsiteX2" fmla="*/ 36999 w 544412"/>
              <a:gd name="connsiteY2" fmla="*/ 22023 h 288063"/>
              <a:gd name="connsiteX3" fmla="*/ 147996 w 544412"/>
              <a:gd name="connsiteY3" fmla="*/ 27309 h 288063"/>
              <a:gd name="connsiteX4" fmla="*/ 179709 w 544412"/>
              <a:gd name="connsiteY4" fmla="*/ 48451 h 288063"/>
              <a:gd name="connsiteX5" fmla="*/ 311848 w 544412"/>
              <a:gd name="connsiteY5" fmla="*/ 881 h 288063"/>
              <a:gd name="connsiteX6" fmla="*/ 406988 w 544412"/>
              <a:gd name="connsiteY6" fmla="*/ 43165 h 288063"/>
              <a:gd name="connsiteX7" fmla="*/ 454558 w 544412"/>
              <a:gd name="connsiteY7" fmla="*/ 85450 h 288063"/>
              <a:gd name="connsiteX8" fmla="*/ 475700 w 544412"/>
              <a:gd name="connsiteY8" fmla="*/ 159447 h 288063"/>
              <a:gd name="connsiteX9" fmla="*/ 475700 w 544412"/>
              <a:gd name="connsiteY9" fmla="*/ 180590 h 288063"/>
              <a:gd name="connsiteX10" fmla="*/ 533841 w 544412"/>
              <a:gd name="connsiteY10" fmla="*/ 233445 h 288063"/>
              <a:gd name="connsiteX11" fmla="*/ 539127 w 544412"/>
              <a:gd name="connsiteY11" fmla="*/ 259873 h 288063"/>
              <a:gd name="connsiteX12" fmla="*/ 528555 w 544412"/>
              <a:gd name="connsiteY12" fmla="*/ 286301 h 288063"/>
              <a:gd name="connsiteX13" fmla="*/ 507413 w 544412"/>
              <a:gd name="connsiteY13" fmla="*/ 270444 h 288063"/>
              <a:gd name="connsiteX14" fmla="*/ 465129 w 544412"/>
              <a:gd name="connsiteY14" fmla="*/ 222874 h 288063"/>
              <a:gd name="connsiteX15" fmla="*/ 406988 w 544412"/>
              <a:gd name="connsiteY15" fmla="*/ 228160 h 288063"/>
              <a:gd name="connsiteX16" fmla="*/ 317133 w 544412"/>
              <a:gd name="connsiteY16" fmla="*/ 207017 h 288063"/>
              <a:gd name="connsiteX17" fmla="*/ 269564 w 544412"/>
              <a:gd name="connsiteY17" fmla="*/ 196446 h 288063"/>
              <a:gd name="connsiteX18" fmla="*/ 195566 w 544412"/>
              <a:gd name="connsiteY18" fmla="*/ 148876 h 288063"/>
              <a:gd name="connsiteX19" fmla="*/ 116283 w 544412"/>
              <a:gd name="connsiteY19" fmla="*/ 154162 h 288063"/>
              <a:gd name="connsiteX20" fmla="*/ 68713 w 544412"/>
              <a:gd name="connsiteY20" fmla="*/ 175304 h 28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4412" h="288063">
                <a:moveTo>
                  <a:pt x="68713" y="175304"/>
                </a:moveTo>
                <a:cubicBezTo>
                  <a:pt x="50214" y="160328"/>
                  <a:pt x="10572" y="89855"/>
                  <a:pt x="5286" y="64308"/>
                </a:cubicBezTo>
                <a:cubicBezTo>
                  <a:pt x="0" y="38761"/>
                  <a:pt x="13214" y="28190"/>
                  <a:pt x="36999" y="22023"/>
                </a:cubicBezTo>
                <a:cubicBezTo>
                  <a:pt x="60784" y="15857"/>
                  <a:pt x="124211" y="22904"/>
                  <a:pt x="147996" y="27309"/>
                </a:cubicBezTo>
                <a:cubicBezTo>
                  <a:pt x="171781" y="31714"/>
                  <a:pt x="152400" y="52856"/>
                  <a:pt x="179709" y="48451"/>
                </a:cubicBezTo>
                <a:cubicBezTo>
                  <a:pt x="207018" y="44046"/>
                  <a:pt x="273968" y="1762"/>
                  <a:pt x="311848" y="881"/>
                </a:cubicBezTo>
                <a:cubicBezTo>
                  <a:pt x="349728" y="0"/>
                  <a:pt x="383203" y="29070"/>
                  <a:pt x="406988" y="43165"/>
                </a:cubicBezTo>
                <a:cubicBezTo>
                  <a:pt x="430773" y="57260"/>
                  <a:pt x="443106" y="66070"/>
                  <a:pt x="454558" y="85450"/>
                </a:cubicBezTo>
                <a:cubicBezTo>
                  <a:pt x="466010" y="104830"/>
                  <a:pt x="472176" y="143590"/>
                  <a:pt x="475700" y="159447"/>
                </a:cubicBezTo>
                <a:cubicBezTo>
                  <a:pt x="479224" y="175304"/>
                  <a:pt x="466010" y="168257"/>
                  <a:pt x="475700" y="180590"/>
                </a:cubicBezTo>
                <a:cubicBezTo>
                  <a:pt x="485390" y="192923"/>
                  <a:pt x="523270" y="220231"/>
                  <a:pt x="533841" y="233445"/>
                </a:cubicBezTo>
                <a:cubicBezTo>
                  <a:pt x="544412" y="246659"/>
                  <a:pt x="540008" y="251064"/>
                  <a:pt x="539127" y="259873"/>
                </a:cubicBezTo>
                <a:cubicBezTo>
                  <a:pt x="538246" y="268682"/>
                  <a:pt x="533841" y="284539"/>
                  <a:pt x="528555" y="286301"/>
                </a:cubicBezTo>
                <a:cubicBezTo>
                  <a:pt x="523269" y="288063"/>
                  <a:pt x="517984" y="281015"/>
                  <a:pt x="507413" y="270444"/>
                </a:cubicBezTo>
                <a:cubicBezTo>
                  <a:pt x="496842" y="259873"/>
                  <a:pt x="481867" y="229921"/>
                  <a:pt x="465129" y="222874"/>
                </a:cubicBezTo>
                <a:cubicBezTo>
                  <a:pt x="448392" y="215827"/>
                  <a:pt x="431654" y="230803"/>
                  <a:pt x="406988" y="228160"/>
                </a:cubicBezTo>
                <a:cubicBezTo>
                  <a:pt x="382322" y="225517"/>
                  <a:pt x="317133" y="207017"/>
                  <a:pt x="317133" y="207017"/>
                </a:cubicBezTo>
                <a:cubicBezTo>
                  <a:pt x="294229" y="201731"/>
                  <a:pt x="289825" y="206136"/>
                  <a:pt x="269564" y="196446"/>
                </a:cubicBezTo>
                <a:cubicBezTo>
                  <a:pt x="249303" y="186756"/>
                  <a:pt x="221113" y="155923"/>
                  <a:pt x="195566" y="148876"/>
                </a:cubicBezTo>
                <a:cubicBezTo>
                  <a:pt x="170019" y="141829"/>
                  <a:pt x="136544" y="152400"/>
                  <a:pt x="116283" y="154162"/>
                </a:cubicBezTo>
                <a:cubicBezTo>
                  <a:pt x="96022" y="155924"/>
                  <a:pt x="87212" y="190280"/>
                  <a:pt x="68713" y="175304"/>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939195" y="2384663"/>
            <a:ext cx="300395" cy="340038"/>
          </a:xfrm>
          <a:custGeom>
            <a:avLst/>
            <a:gdLst>
              <a:gd name="connsiteX0" fmla="*/ 160329 w 300395"/>
              <a:gd name="connsiteY0" fmla="*/ 4405 h 340038"/>
              <a:gd name="connsiteX1" fmla="*/ 281896 w 300395"/>
              <a:gd name="connsiteY1" fmla="*/ 78403 h 340038"/>
              <a:gd name="connsiteX2" fmla="*/ 271325 w 300395"/>
              <a:gd name="connsiteY2" fmla="*/ 120687 h 340038"/>
              <a:gd name="connsiteX3" fmla="*/ 244897 w 300395"/>
              <a:gd name="connsiteY3" fmla="*/ 131258 h 340038"/>
              <a:gd name="connsiteX4" fmla="*/ 207899 w 300395"/>
              <a:gd name="connsiteY4" fmla="*/ 199971 h 340038"/>
              <a:gd name="connsiteX5" fmla="*/ 176185 w 300395"/>
              <a:gd name="connsiteY5" fmla="*/ 268683 h 340038"/>
              <a:gd name="connsiteX6" fmla="*/ 144472 w 300395"/>
              <a:gd name="connsiteY6" fmla="*/ 316253 h 340038"/>
              <a:gd name="connsiteX7" fmla="*/ 91617 w 300395"/>
              <a:gd name="connsiteY7" fmla="*/ 321538 h 340038"/>
              <a:gd name="connsiteX8" fmla="*/ 54618 w 300395"/>
              <a:gd name="connsiteY8" fmla="*/ 337395 h 340038"/>
              <a:gd name="connsiteX9" fmla="*/ 1762 w 300395"/>
              <a:gd name="connsiteY9" fmla="*/ 305682 h 340038"/>
              <a:gd name="connsiteX10" fmla="*/ 44047 w 300395"/>
              <a:gd name="connsiteY10" fmla="*/ 226398 h 340038"/>
              <a:gd name="connsiteX11" fmla="*/ 70474 w 300395"/>
              <a:gd name="connsiteY11" fmla="*/ 99545 h 340038"/>
              <a:gd name="connsiteX12" fmla="*/ 91617 w 300395"/>
              <a:gd name="connsiteY12" fmla="*/ 51975 h 340038"/>
              <a:gd name="connsiteX13" fmla="*/ 160329 w 300395"/>
              <a:gd name="connsiteY13" fmla="*/ 4405 h 34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395" h="340038">
                <a:moveTo>
                  <a:pt x="160329" y="4405"/>
                </a:moveTo>
                <a:cubicBezTo>
                  <a:pt x="192042" y="8810"/>
                  <a:pt x="263397" y="59023"/>
                  <a:pt x="281896" y="78403"/>
                </a:cubicBezTo>
                <a:cubicBezTo>
                  <a:pt x="300395" y="97783"/>
                  <a:pt x="277491" y="111878"/>
                  <a:pt x="271325" y="120687"/>
                </a:cubicBezTo>
                <a:cubicBezTo>
                  <a:pt x="265159" y="129496"/>
                  <a:pt x="255468" y="118044"/>
                  <a:pt x="244897" y="131258"/>
                </a:cubicBezTo>
                <a:cubicBezTo>
                  <a:pt x="234326" y="144472"/>
                  <a:pt x="219351" y="177067"/>
                  <a:pt x="207899" y="199971"/>
                </a:cubicBezTo>
                <a:cubicBezTo>
                  <a:pt x="196447" y="222875"/>
                  <a:pt x="186756" y="249303"/>
                  <a:pt x="176185" y="268683"/>
                </a:cubicBezTo>
                <a:cubicBezTo>
                  <a:pt x="165614" y="288063"/>
                  <a:pt x="158567" y="307444"/>
                  <a:pt x="144472" y="316253"/>
                </a:cubicBezTo>
                <a:cubicBezTo>
                  <a:pt x="130377" y="325062"/>
                  <a:pt x="106593" y="318014"/>
                  <a:pt x="91617" y="321538"/>
                </a:cubicBezTo>
                <a:cubicBezTo>
                  <a:pt x="76641" y="325062"/>
                  <a:pt x="69594" y="340038"/>
                  <a:pt x="54618" y="337395"/>
                </a:cubicBezTo>
                <a:cubicBezTo>
                  <a:pt x="39642" y="334752"/>
                  <a:pt x="3524" y="324181"/>
                  <a:pt x="1762" y="305682"/>
                </a:cubicBezTo>
                <a:cubicBezTo>
                  <a:pt x="0" y="287183"/>
                  <a:pt x="32595" y="260754"/>
                  <a:pt x="44047" y="226398"/>
                </a:cubicBezTo>
                <a:cubicBezTo>
                  <a:pt x="55499" y="192042"/>
                  <a:pt x="62546" y="128616"/>
                  <a:pt x="70474" y="99545"/>
                </a:cubicBezTo>
                <a:cubicBezTo>
                  <a:pt x="78402" y="70475"/>
                  <a:pt x="73999" y="64308"/>
                  <a:pt x="91617" y="51975"/>
                </a:cubicBezTo>
                <a:cubicBezTo>
                  <a:pt x="109235" y="39642"/>
                  <a:pt x="128616" y="0"/>
                  <a:pt x="160329" y="4405"/>
                </a:cubicBezTo>
                <a:close/>
              </a:path>
            </a:pathLst>
          </a:custGeom>
          <a:no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288622" y="1356624"/>
            <a:ext cx="260753" cy="251063"/>
          </a:xfrm>
          <a:custGeom>
            <a:avLst/>
            <a:gdLst>
              <a:gd name="connsiteX0" fmla="*/ 88973 w 260753"/>
              <a:gd name="connsiteY0" fmla="*/ 12333 h 251063"/>
              <a:gd name="connsiteX1" fmla="*/ 41403 w 260753"/>
              <a:gd name="connsiteY1" fmla="*/ 107473 h 251063"/>
              <a:gd name="connsiteX2" fmla="*/ 9690 w 260753"/>
              <a:gd name="connsiteY2" fmla="*/ 181471 h 251063"/>
              <a:gd name="connsiteX3" fmla="*/ 99544 w 260753"/>
              <a:gd name="connsiteY3" fmla="*/ 244897 h 251063"/>
              <a:gd name="connsiteX4" fmla="*/ 189399 w 260753"/>
              <a:gd name="connsiteY4" fmla="*/ 218470 h 251063"/>
              <a:gd name="connsiteX5" fmla="*/ 252825 w 260753"/>
              <a:gd name="connsiteY5" fmla="*/ 176185 h 251063"/>
              <a:gd name="connsiteX6" fmla="*/ 236969 w 260753"/>
              <a:gd name="connsiteY6" fmla="*/ 81045 h 251063"/>
              <a:gd name="connsiteX7" fmla="*/ 199970 w 260753"/>
              <a:gd name="connsiteY7" fmla="*/ 33475 h 251063"/>
              <a:gd name="connsiteX8" fmla="*/ 88973 w 260753"/>
              <a:gd name="connsiteY8" fmla="*/ 12333 h 25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53" h="251063">
                <a:moveTo>
                  <a:pt x="88973" y="12333"/>
                </a:moveTo>
                <a:cubicBezTo>
                  <a:pt x="62545" y="24666"/>
                  <a:pt x="54617" y="79283"/>
                  <a:pt x="41403" y="107473"/>
                </a:cubicBezTo>
                <a:cubicBezTo>
                  <a:pt x="28189" y="135663"/>
                  <a:pt x="0" y="158567"/>
                  <a:pt x="9690" y="181471"/>
                </a:cubicBezTo>
                <a:cubicBezTo>
                  <a:pt x="19380" y="204375"/>
                  <a:pt x="69593" y="238731"/>
                  <a:pt x="99544" y="244897"/>
                </a:cubicBezTo>
                <a:cubicBezTo>
                  <a:pt x="129495" y="251063"/>
                  <a:pt x="163852" y="229922"/>
                  <a:pt x="189399" y="218470"/>
                </a:cubicBezTo>
                <a:cubicBezTo>
                  <a:pt x="214946" y="207018"/>
                  <a:pt x="244897" y="199089"/>
                  <a:pt x="252825" y="176185"/>
                </a:cubicBezTo>
                <a:cubicBezTo>
                  <a:pt x="260753" y="153281"/>
                  <a:pt x="245778" y="104830"/>
                  <a:pt x="236969" y="81045"/>
                </a:cubicBezTo>
                <a:cubicBezTo>
                  <a:pt x="228160" y="57260"/>
                  <a:pt x="221112" y="45808"/>
                  <a:pt x="199970" y="33475"/>
                </a:cubicBezTo>
                <a:cubicBezTo>
                  <a:pt x="178828" y="21142"/>
                  <a:pt x="115401" y="0"/>
                  <a:pt x="88973" y="123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094969" y="1719566"/>
            <a:ext cx="403463" cy="325060"/>
          </a:xfrm>
          <a:custGeom>
            <a:avLst/>
            <a:gdLst>
              <a:gd name="connsiteX0" fmla="*/ 19380 w 403463"/>
              <a:gd name="connsiteY0" fmla="*/ 125091 h 325060"/>
              <a:gd name="connsiteX1" fmla="*/ 162090 w 403463"/>
              <a:gd name="connsiteY1" fmla="*/ 24665 h 325060"/>
              <a:gd name="connsiteX2" fmla="*/ 320656 w 403463"/>
              <a:gd name="connsiteY2" fmla="*/ 8809 h 325060"/>
              <a:gd name="connsiteX3" fmla="*/ 378797 w 403463"/>
              <a:gd name="connsiteY3" fmla="*/ 77521 h 325060"/>
              <a:gd name="connsiteX4" fmla="*/ 394654 w 403463"/>
              <a:gd name="connsiteY4" fmla="*/ 125091 h 325060"/>
              <a:gd name="connsiteX5" fmla="*/ 325942 w 403463"/>
              <a:gd name="connsiteY5" fmla="*/ 225516 h 325060"/>
              <a:gd name="connsiteX6" fmla="*/ 193803 w 403463"/>
              <a:gd name="connsiteY6" fmla="*/ 294228 h 325060"/>
              <a:gd name="connsiteX7" fmla="*/ 151519 w 403463"/>
              <a:gd name="connsiteY7" fmla="*/ 315370 h 325060"/>
              <a:gd name="connsiteX8" fmla="*/ 66950 w 403463"/>
              <a:gd name="connsiteY8" fmla="*/ 236087 h 325060"/>
              <a:gd name="connsiteX9" fmla="*/ 45808 w 403463"/>
              <a:gd name="connsiteY9" fmla="*/ 177946 h 325060"/>
              <a:gd name="connsiteX10" fmla="*/ 19380 w 403463"/>
              <a:gd name="connsiteY10" fmla="*/ 125091 h 32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463" h="325060">
                <a:moveTo>
                  <a:pt x="19380" y="125091"/>
                </a:moveTo>
                <a:cubicBezTo>
                  <a:pt x="38760" y="99544"/>
                  <a:pt x="111877" y="44045"/>
                  <a:pt x="162090" y="24665"/>
                </a:cubicBezTo>
                <a:cubicBezTo>
                  <a:pt x="212303" y="5285"/>
                  <a:pt x="284538" y="0"/>
                  <a:pt x="320656" y="8809"/>
                </a:cubicBezTo>
                <a:cubicBezTo>
                  <a:pt x="356774" y="17618"/>
                  <a:pt x="366464" y="58141"/>
                  <a:pt x="378797" y="77521"/>
                </a:cubicBezTo>
                <a:cubicBezTo>
                  <a:pt x="391130" y="96901"/>
                  <a:pt x="403463" y="100425"/>
                  <a:pt x="394654" y="125091"/>
                </a:cubicBezTo>
                <a:cubicBezTo>
                  <a:pt x="385845" y="149757"/>
                  <a:pt x="359417" y="197327"/>
                  <a:pt x="325942" y="225516"/>
                </a:cubicBezTo>
                <a:cubicBezTo>
                  <a:pt x="292467" y="253705"/>
                  <a:pt x="222873" y="279252"/>
                  <a:pt x="193803" y="294228"/>
                </a:cubicBezTo>
                <a:cubicBezTo>
                  <a:pt x="164733" y="309204"/>
                  <a:pt x="172661" y="325060"/>
                  <a:pt x="151519" y="315370"/>
                </a:cubicBezTo>
                <a:cubicBezTo>
                  <a:pt x="130377" y="305680"/>
                  <a:pt x="84568" y="258991"/>
                  <a:pt x="66950" y="236087"/>
                </a:cubicBezTo>
                <a:cubicBezTo>
                  <a:pt x="49332" y="213183"/>
                  <a:pt x="51094" y="199088"/>
                  <a:pt x="45808" y="177946"/>
                </a:cubicBezTo>
                <a:cubicBezTo>
                  <a:pt x="40523" y="156804"/>
                  <a:pt x="0" y="150638"/>
                  <a:pt x="19380" y="125091"/>
                </a:cubicBezTo>
                <a:close/>
              </a:path>
            </a:pathLst>
          </a:custGeom>
          <a:no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90600" y="0"/>
            <a:ext cx="6553200" cy="6705600"/>
            <a:chOff x="1905000" y="685800"/>
            <a:chExt cx="5638800" cy="6019800"/>
          </a:xfrm>
        </p:grpSpPr>
        <p:pic>
          <p:nvPicPr>
            <p:cNvPr id="1027" name="Picture 3"/>
            <p:cNvPicPr>
              <a:picLocks noChangeAspect="1" noChangeArrowheads="1"/>
            </p:cNvPicPr>
            <p:nvPr/>
          </p:nvPicPr>
          <p:blipFill>
            <a:blip r:embed="rId3" cstate="print"/>
            <a:srcRect l="30000" t="16296" r="28750" b="5416"/>
            <a:stretch>
              <a:fillRect/>
            </a:stretch>
          </p:blipFill>
          <p:spPr bwMode="auto">
            <a:xfrm>
              <a:off x="1905000" y="685800"/>
              <a:ext cx="5638800" cy="6019800"/>
            </a:xfrm>
            <a:prstGeom prst="rect">
              <a:avLst/>
            </a:prstGeom>
            <a:noFill/>
            <a:ln w="9525">
              <a:noFill/>
              <a:miter lim="800000"/>
              <a:headEnd/>
              <a:tailEnd/>
            </a:ln>
          </p:spPr>
        </p:pic>
        <p:sp>
          <p:nvSpPr>
            <p:cNvPr id="6" name="Freeform 5"/>
            <p:cNvSpPr/>
            <p:nvPr/>
          </p:nvSpPr>
          <p:spPr>
            <a:xfrm>
              <a:off x="5573978" y="2007404"/>
              <a:ext cx="472372" cy="407549"/>
            </a:xfrm>
            <a:custGeom>
              <a:avLst/>
              <a:gdLst>
                <a:gd name="connsiteX0" fmla="*/ 168951 w 472372"/>
                <a:gd name="connsiteY0" fmla="*/ 3448 h 407549"/>
                <a:gd name="connsiteX1" fmla="*/ 73787 w 472372"/>
                <a:gd name="connsiteY1" fmla="*/ 69649 h 407549"/>
                <a:gd name="connsiteX2" fmla="*/ 11723 w 472372"/>
                <a:gd name="connsiteY2" fmla="*/ 181363 h 407549"/>
                <a:gd name="connsiteX3" fmla="*/ 15861 w 472372"/>
                <a:gd name="connsiteY3" fmla="*/ 309628 h 407549"/>
                <a:gd name="connsiteX4" fmla="*/ 106887 w 472372"/>
                <a:gd name="connsiteY4" fmla="*/ 375829 h 407549"/>
                <a:gd name="connsiteX5" fmla="*/ 139988 w 472372"/>
                <a:gd name="connsiteY5" fmla="*/ 404791 h 407549"/>
                <a:gd name="connsiteX6" fmla="*/ 189638 w 472372"/>
                <a:gd name="connsiteY6" fmla="*/ 359278 h 407549"/>
                <a:gd name="connsiteX7" fmla="*/ 231014 w 472372"/>
                <a:gd name="connsiteY7" fmla="*/ 359278 h 407549"/>
                <a:gd name="connsiteX8" fmla="*/ 313765 w 472372"/>
                <a:gd name="connsiteY8" fmla="*/ 367553 h 407549"/>
                <a:gd name="connsiteX9" fmla="*/ 388241 w 472372"/>
                <a:gd name="connsiteY9" fmla="*/ 384104 h 407549"/>
                <a:gd name="connsiteX10" fmla="*/ 466855 w 472372"/>
                <a:gd name="connsiteY10" fmla="*/ 351003 h 407549"/>
                <a:gd name="connsiteX11" fmla="*/ 421341 w 472372"/>
                <a:gd name="connsiteY11" fmla="*/ 226877 h 407549"/>
                <a:gd name="connsiteX12" fmla="*/ 359278 w 472372"/>
                <a:gd name="connsiteY12" fmla="*/ 139988 h 407549"/>
                <a:gd name="connsiteX13" fmla="*/ 305490 w 472372"/>
                <a:gd name="connsiteY13" fmla="*/ 86200 h 407549"/>
                <a:gd name="connsiteX14" fmla="*/ 239289 w 472372"/>
                <a:gd name="connsiteY14" fmla="*/ 48962 h 407549"/>
                <a:gd name="connsiteX15" fmla="*/ 168951 w 472372"/>
                <a:gd name="connsiteY15" fmla="*/ 3448 h 40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372" h="407549">
                  <a:moveTo>
                    <a:pt x="168951" y="3448"/>
                  </a:moveTo>
                  <a:cubicBezTo>
                    <a:pt x="141367" y="6896"/>
                    <a:pt x="99992" y="39997"/>
                    <a:pt x="73787" y="69649"/>
                  </a:cubicBezTo>
                  <a:cubicBezTo>
                    <a:pt x="47582" y="99301"/>
                    <a:pt x="21377" y="141367"/>
                    <a:pt x="11723" y="181363"/>
                  </a:cubicBezTo>
                  <a:cubicBezTo>
                    <a:pt x="2069" y="221359"/>
                    <a:pt x="0" y="277217"/>
                    <a:pt x="15861" y="309628"/>
                  </a:cubicBezTo>
                  <a:cubicBezTo>
                    <a:pt x="31722" y="342039"/>
                    <a:pt x="86199" y="359969"/>
                    <a:pt x="106887" y="375829"/>
                  </a:cubicBezTo>
                  <a:cubicBezTo>
                    <a:pt x="127575" y="391689"/>
                    <a:pt x="126196" y="407549"/>
                    <a:pt x="139988" y="404791"/>
                  </a:cubicBezTo>
                  <a:cubicBezTo>
                    <a:pt x="153780" y="402033"/>
                    <a:pt x="174467" y="366864"/>
                    <a:pt x="189638" y="359278"/>
                  </a:cubicBezTo>
                  <a:cubicBezTo>
                    <a:pt x="204809" y="351693"/>
                    <a:pt x="210326" y="357899"/>
                    <a:pt x="231014" y="359278"/>
                  </a:cubicBezTo>
                  <a:cubicBezTo>
                    <a:pt x="251702" y="360657"/>
                    <a:pt x="287560" y="363415"/>
                    <a:pt x="313765" y="367553"/>
                  </a:cubicBezTo>
                  <a:cubicBezTo>
                    <a:pt x="339970" y="371691"/>
                    <a:pt x="362726" y="386862"/>
                    <a:pt x="388241" y="384104"/>
                  </a:cubicBezTo>
                  <a:cubicBezTo>
                    <a:pt x="413756" y="381346"/>
                    <a:pt x="461338" y="377207"/>
                    <a:pt x="466855" y="351003"/>
                  </a:cubicBezTo>
                  <a:cubicBezTo>
                    <a:pt x="472372" y="324799"/>
                    <a:pt x="439271" y="262046"/>
                    <a:pt x="421341" y="226877"/>
                  </a:cubicBezTo>
                  <a:cubicBezTo>
                    <a:pt x="403411" y="191708"/>
                    <a:pt x="378586" y="163434"/>
                    <a:pt x="359278" y="139988"/>
                  </a:cubicBezTo>
                  <a:cubicBezTo>
                    <a:pt x="339970" y="116542"/>
                    <a:pt x="325488" y="101371"/>
                    <a:pt x="305490" y="86200"/>
                  </a:cubicBezTo>
                  <a:cubicBezTo>
                    <a:pt x="285492" y="71029"/>
                    <a:pt x="262046" y="62064"/>
                    <a:pt x="239289" y="48962"/>
                  </a:cubicBezTo>
                  <a:cubicBezTo>
                    <a:pt x="216533" y="35860"/>
                    <a:pt x="196535" y="0"/>
                    <a:pt x="168951" y="34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481155" y="1981200"/>
              <a:ext cx="2539770" cy="2152908"/>
              <a:chOff x="2481155" y="1981200"/>
              <a:chExt cx="2539770" cy="2152908"/>
            </a:xfrm>
          </p:grpSpPr>
          <p:sp>
            <p:nvSpPr>
              <p:cNvPr id="5" name="Freeform 4"/>
              <p:cNvSpPr/>
              <p:nvPr/>
            </p:nvSpPr>
            <p:spPr>
              <a:xfrm>
                <a:off x="4419600" y="1981200"/>
                <a:ext cx="571123" cy="654112"/>
              </a:xfrm>
              <a:custGeom>
                <a:avLst/>
                <a:gdLst>
                  <a:gd name="connsiteX0" fmla="*/ 236144 w 571123"/>
                  <a:gd name="connsiteY0" fmla="*/ 2263 h 654112"/>
                  <a:gd name="connsiteX1" fmla="*/ 177297 w 571123"/>
                  <a:gd name="connsiteY1" fmla="*/ 65637 h 654112"/>
                  <a:gd name="connsiteX2" fmla="*/ 154663 w 571123"/>
                  <a:gd name="connsiteY2" fmla="*/ 187859 h 654112"/>
                  <a:gd name="connsiteX3" fmla="*/ 109396 w 571123"/>
                  <a:gd name="connsiteY3" fmla="*/ 278394 h 654112"/>
                  <a:gd name="connsiteX4" fmla="*/ 55075 w 571123"/>
                  <a:gd name="connsiteY4" fmla="*/ 359875 h 654112"/>
                  <a:gd name="connsiteX5" fmla="*/ 36968 w 571123"/>
                  <a:gd name="connsiteY5" fmla="*/ 414196 h 654112"/>
                  <a:gd name="connsiteX6" fmla="*/ 9808 w 571123"/>
                  <a:gd name="connsiteY6" fmla="*/ 445883 h 654112"/>
                  <a:gd name="connsiteX7" fmla="*/ 95816 w 571123"/>
                  <a:gd name="connsiteY7" fmla="*/ 563578 h 654112"/>
                  <a:gd name="connsiteX8" fmla="*/ 186350 w 571123"/>
                  <a:gd name="connsiteY8" fmla="*/ 640532 h 654112"/>
                  <a:gd name="connsiteX9" fmla="*/ 258778 w 571123"/>
                  <a:gd name="connsiteY9" fmla="*/ 608845 h 654112"/>
                  <a:gd name="connsiteX10" fmla="*/ 322152 w 571123"/>
                  <a:gd name="connsiteY10" fmla="*/ 613372 h 654112"/>
                  <a:gd name="connsiteX11" fmla="*/ 399107 w 571123"/>
                  <a:gd name="connsiteY11" fmla="*/ 640532 h 654112"/>
                  <a:gd name="connsiteX12" fmla="*/ 494168 w 571123"/>
                  <a:gd name="connsiteY12" fmla="*/ 531891 h 654112"/>
                  <a:gd name="connsiteX13" fmla="*/ 507748 w 571123"/>
                  <a:gd name="connsiteY13" fmla="*/ 450410 h 654112"/>
                  <a:gd name="connsiteX14" fmla="*/ 553016 w 571123"/>
                  <a:gd name="connsiteY14" fmla="*/ 400616 h 654112"/>
                  <a:gd name="connsiteX15" fmla="*/ 562069 w 571123"/>
                  <a:gd name="connsiteY15" fmla="*/ 368928 h 654112"/>
                  <a:gd name="connsiteX16" fmla="*/ 498695 w 571123"/>
                  <a:gd name="connsiteY16" fmla="*/ 305554 h 654112"/>
                  <a:gd name="connsiteX17" fmla="*/ 462481 w 571123"/>
                  <a:gd name="connsiteY17" fmla="*/ 273867 h 654112"/>
                  <a:gd name="connsiteX18" fmla="*/ 340259 w 571123"/>
                  <a:gd name="connsiteY18" fmla="*/ 192386 h 654112"/>
                  <a:gd name="connsiteX19" fmla="*/ 444374 w 571123"/>
                  <a:gd name="connsiteY19" fmla="*/ 201439 h 654112"/>
                  <a:gd name="connsiteX20" fmla="*/ 476061 w 571123"/>
                  <a:gd name="connsiteY20" fmla="*/ 201439 h 654112"/>
                  <a:gd name="connsiteX21" fmla="*/ 485115 w 571123"/>
                  <a:gd name="connsiteY21" fmla="*/ 142592 h 654112"/>
                  <a:gd name="connsiteX22" fmla="*/ 444374 w 571123"/>
                  <a:gd name="connsiteY22" fmla="*/ 56584 h 654112"/>
                  <a:gd name="connsiteX23" fmla="*/ 367420 w 571123"/>
                  <a:gd name="connsiteY23" fmla="*/ 43004 h 654112"/>
                  <a:gd name="connsiteX24" fmla="*/ 304045 w 571123"/>
                  <a:gd name="connsiteY24" fmla="*/ 79217 h 654112"/>
                  <a:gd name="connsiteX25" fmla="*/ 236144 w 571123"/>
                  <a:gd name="connsiteY25" fmla="*/ 2263 h 65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123" h="654112">
                    <a:moveTo>
                      <a:pt x="236144" y="2263"/>
                    </a:moveTo>
                    <a:cubicBezTo>
                      <a:pt x="215019" y="0"/>
                      <a:pt x="190877" y="34704"/>
                      <a:pt x="177297" y="65637"/>
                    </a:cubicBezTo>
                    <a:cubicBezTo>
                      <a:pt x="163717" y="96570"/>
                      <a:pt x="165980" y="152400"/>
                      <a:pt x="154663" y="187859"/>
                    </a:cubicBezTo>
                    <a:cubicBezTo>
                      <a:pt x="143346" y="223318"/>
                      <a:pt x="125994" y="249725"/>
                      <a:pt x="109396" y="278394"/>
                    </a:cubicBezTo>
                    <a:cubicBezTo>
                      <a:pt x="92798" y="307063"/>
                      <a:pt x="67146" y="337241"/>
                      <a:pt x="55075" y="359875"/>
                    </a:cubicBezTo>
                    <a:cubicBezTo>
                      <a:pt x="43004" y="382509"/>
                      <a:pt x="44512" y="399861"/>
                      <a:pt x="36968" y="414196"/>
                    </a:cubicBezTo>
                    <a:cubicBezTo>
                      <a:pt x="29424" y="428531"/>
                      <a:pt x="0" y="420986"/>
                      <a:pt x="9808" y="445883"/>
                    </a:cubicBezTo>
                    <a:cubicBezTo>
                      <a:pt x="19616" y="470780"/>
                      <a:pt x="66392" y="531137"/>
                      <a:pt x="95816" y="563578"/>
                    </a:cubicBezTo>
                    <a:cubicBezTo>
                      <a:pt x="125240" y="596020"/>
                      <a:pt x="159190" y="632988"/>
                      <a:pt x="186350" y="640532"/>
                    </a:cubicBezTo>
                    <a:cubicBezTo>
                      <a:pt x="213510" y="648076"/>
                      <a:pt x="236144" y="613372"/>
                      <a:pt x="258778" y="608845"/>
                    </a:cubicBezTo>
                    <a:cubicBezTo>
                      <a:pt x="281412" y="604318"/>
                      <a:pt x="298764" y="608091"/>
                      <a:pt x="322152" y="613372"/>
                    </a:cubicBezTo>
                    <a:cubicBezTo>
                      <a:pt x="345540" y="618653"/>
                      <a:pt x="370438" y="654112"/>
                      <a:pt x="399107" y="640532"/>
                    </a:cubicBezTo>
                    <a:cubicBezTo>
                      <a:pt x="427776" y="626952"/>
                      <a:pt x="476061" y="563578"/>
                      <a:pt x="494168" y="531891"/>
                    </a:cubicBezTo>
                    <a:cubicBezTo>
                      <a:pt x="512275" y="500204"/>
                      <a:pt x="497940" y="472289"/>
                      <a:pt x="507748" y="450410"/>
                    </a:cubicBezTo>
                    <a:cubicBezTo>
                      <a:pt x="517556" y="428531"/>
                      <a:pt x="543963" y="414196"/>
                      <a:pt x="553016" y="400616"/>
                    </a:cubicBezTo>
                    <a:cubicBezTo>
                      <a:pt x="562069" y="387036"/>
                      <a:pt x="571123" y="384772"/>
                      <a:pt x="562069" y="368928"/>
                    </a:cubicBezTo>
                    <a:cubicBezTo>
                      <a:pt x="553016" y="353084"/>
                      <a:pt x="515293" y="321397"/>
                      <a:pt x="498695" y="305554"/>
                    </a:cubicBezTo>
                    <a:cubicBezTo>
                      <a:pt x="482097" y="289711"/>
                      <a:pt x="488887" y="292728"/>
                      <a:pt x="462481" y="273867"/>
                    </a:cubicBezTo>
                    <a:cubicBezTo>
                      <a:pt x="436075" y="255006"/>
                      <a:pt x="343277" y="204457"/>
                      <a:pt x="340259" y="192386"/>
                    </a:cubicBezTo>
                    <a:cubicBezTo>
                      <a:pt x="337241" y="180315"/>
                      <a:pt x="421740" y="199930"/>
                      <a:pt x="444374" y="201439"/>
                    </a:cubicBezTo>
                    <a:cubicBezTo>
                      <a:pt x="467008" y="202948"/>
                      <a:pt x="469271" y="211247"/>
                      <a:pt x="476061" y="201439"/>
                    </a:cubicBezTo>
                    <a:cubicBezTo>
                      <a:pt x="482851" y="191631"/>
                      <a:pt x="490396" y="166735"/>
                      <a:pt x="485115" y="142592"/>
                    </a:cubicBezTo>
                    <a:cubicBezTo>
                      <a:pt x="479834" y="118449"/>
                      <a:pt x="463990" y="73182"/>
                      <a:pt x="444374" y="56584"/>
                    </a:cubicBezTo>
                    <a:cubicBezTo>
                      <a:pt x="424758" y="39986"/>
                      <a:pt x="390808" y="39232"/>
                      <a:pt x="367420" y="43004"/>
                    </a:cubicBezTo>
                    <a:cubicBezTo>
                      <a:pt x="344032" y="46776"/>
                      <a:pt x="322152" y="84498"/>
                      <a:pt x="304045" y="79217"/>
                    </a:cubicBezTo>
                    <a:cubicBezTo>
                      <a:pt x="285938" y="73936"/>
                      <a:pt x="257269" y="4526"/>
                      <a:pt x="236144" y="2263"/>
                    </a:cubicBezTo>
                    <a:close/>
                  </a:path>
                </a:pathLst>
              </a:cu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886200" y="2514600"/>
                <a:ext cx="509609" cy="395137"/>
              </a:xfrm>
              <a:custGeom>
                <a:avLst/>
                <a:gdLst>
                  <a:gd name="connsiteX0" fmla="*/ 134471 w 509609"/>
                  <a:gd name="connsiteY0" fmla="*/ 0 h 395137"/>
                  <a:gd name="connsiteX1" fmla="*/ 64132 w 509609"/>
                  <a:gd name="connsiteY1" fmla="*/ 33101 h 395137"/>
                  <a:gd name="connsiteX2" fmla="*/ 6206 w 509609"/>
                  <a:gd name="connsiteY2" fmla="*/ 74476 h 395137"/>
                  <a:gd name="connsiteX3" fmla="*/ 26894 w 509609"/>
                  <a:gd name="connsiteY3" fmla="*/ 165502 h 395137"/>
                  <a:gd name="connsiteX4" fmla="*/ 51720 w 509609"/>
                  <a:gd name="connsiteY4" fmla="*/ 186190 h 395137"/>
                  <a:gd name="connsiteX5" fmla="*/ 55857 w 509609"/>
                  <a:gd name="connsiteY5" fmla="*/ 239978 h 395137"/>
                  <a:gd name="connsiteX6" fmla="*/ 72407 w 509609"/>
                  <a:gd name="connsiteY6" fmla="*/ 310317 h 395137"/>
                  <a:gd name="connsiteX7" fmla="*/ 138608 w 509609"/>
                  <a:gd name="connsiteY7" fmla="*/ 355830 h 395137"/>
                  <a:gd name="connsiteX8" fmla="*/ 213084 w 509609"/>
                  <a:gd name="connsiteY8" fmla="*/ 393068 h 395137"/>
                  <a:gd name="connsiteX9" fmla="*/ 262735 w 509609"/>
                  <a:gd name="connsiteY9" fmla="*/ 368243 h 395137"/>
                  <a:gd name="connsiteX10" fmla="*/ 308248 w 509609"/>
                  <a:gd name="connsiteY10" fmla="*/ 347555 h 395137"/>
                  <a:gd name="connsiteX11" fmla="*/ 366174 w 509609"/>
                  <a:gd name="connsiteY11" fmla="*/ 351692 h 395137"/>
                  <a:gd name="connsiteX12" fmla="*/ 415824 w 509609"/>
                  <a:gd name="connsiteY12" fmla="*/ 326867 h 395137"/>
                  <a:gd name="connsiteX13" fmla="*/ 494438 w 509609"/>
                  <a:gd name="connsiteY13" fmla="*/ 314454 h 395137"/>
                  <a:gd name="connsiteX14" fmla="*/ 506851 w 509609"/>
                  <a:gd name="connsiteY14" fmla="*/ 289629 h 395137"/>
                  <a:gd name="connsiteX15" fmla="*/ 490301 w 509609"/>
                  <a:gd name="connsiteY15" fmla="*/ 273079 h 395137"/>
                  <a:gd name="connsiteX16" fmla="*/ 498576 w 509609"/>
                  <a:gd name="connsiteY16" fmla="*/ 157227 h 395137"/>
                  <a:gd name="connsiteX17" fmla="*/ 436512 w 509609"/>
                  <a:gd name="connsiteY17" fmla="*/ 124127 h 395137"/>
                  <a:gd name="connsiteX18" fmla="*/ 419962 w 509609"/>
                  <a:gd name="connsiteY18" fmla="*/ 70339 h 395137"/>
                  <a:gd name="connsiteX19" fmla="*/ 382724 w 509609"/>
                  <a:gd name="connsiteY19" fmla="*/ 62064 h 395137"/>
                  <a:gd name="connsiteX20" fmla="*/ 341348 w 509609"/>
                  <a:gd name="connsiteY20" fmla="*/ 115852 h 395137"/>
                  <a:gd name="connsiteX21" fmla="*/ 262735 w 509609"/>
                  <a:gd name="connsiteY21" fmla="*/ 132402 h 395137"/>
                  <a:gd name="connsiteX22" fmla="*/ 217222 w 509609"/>
                  <a:gd name="connsiteY22" fmla="*/ 128264 h 395137"/>
                  <a:gd name="connsiteX23" fmla="*/ 192396 w 509609"/>
                  <a:gd name="connsiteY23" fmla="*/ 70339 h 395137"/>
                  <a:gd name="connsiteX24" fmla="*/ 179984 w 509609"/>
                  <a:gd name="connsiteY24" fmla="*/ 33101 h 395137"/>
                  <a:gd name="connsiteX25" fmla="*/ 134471 w 509609"/>
                  <a:gd name="connsiteY25" fmla="*/ 0 h 39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9609" h="395137">
                    <a:moveTo>
                      <a:pt x="134471" y="0"/>
                    </a:moveTo>
                    <a:cubicBezTo>
                      <a:pt x="115162" y="0"/>
                      <a:pt x="85510" y="20688"/>
                      <a:pt x="64132" y="33101"/>
                    </a:cubicBezTo>
                    <a:cubicBezTo>
                      <a:pt x="42755" y="45514"/>
                      <a:pt x="12412" y="52409"/>
                      <a:pt x="6206" y="74476"/>
                    </a:cubicBezTo>
                    <a:cubicBezTo>
                      <a:pt x="0" y="96543"/>
                      <a:pt x="19308" y="146883"/>
                      <a:pt x="26894" y="165502"/>
                    </a:cubicBezTo>
                    <a:cubicBezTo>
                      <a:pt x="34480" y="184121"/>
                      <a:pt x="46893" y="173777"/>
                      <a:pt x="51720" y="186190"/>
                    </a:cubicBezTo>
                    <a:cubicBezTo>
                      <a:pt x="56547" y="198603"/>
                      <a:pt x="52409" y="219290"/>
                      <a:pt x="55857" y="239978"/>
                    </a:cubicBezTo>
                    <a:cubicBezTo>
                      <a:pt x="59305" y="260666"/>
                      <a:pt x="58615" y="291008"/>
                      <a:pt x="72407" y="310317"/>
                    </a:cubicBezTo>
                    <a:cubicBezTo>
                      <a:pt x="86199" y="329626"/>
                      <a:pt x="115162" y="342038"/>
                      <a:pt x="138608" y="355830"/>
                    </a:cubicBezTo>
                    <a:cubicBezTo>
                      <a:pt x="162054" y="369622"/>
                      <a:pt x="192396" y="390999"/>
                      <a:pt x="213084" y="393068"/>
                    </a:cubicBezTo>
                    <a:cubicBezTo>
                      <a:pt x="233772" y="395137"/>
                      <a:pt x="246874" y="375828"/>
                      <a:pt x="262735" y="368243"/>
                    </a:cubicBezTo>
                    <a:cubicBezTo>
                      <a:pt x="278596" y="360658"/>
                      <a:pt x="291008" y="350313"/>
                      <a:pt x="308248" y="347555"/>
                    </a:cubicBezTo>
                    <a:cubicBezTo>
                      <a:pt x="325488" y="344797"/>
                      <a:pt x="348245" y="355140"/>
                      <a:pt x="366174" y="351692"/>
                    </a:cubicBezTo>
                    <a:cubicBezTo>
                      <a:pt x="384103" y="348244"/>
                      <a:pt x="394447" y="333073"/>
                      <a:pt x="415824" y="326867"/>
                    </a:cubicBezTo>
                    <a:cubicBezTo>
                      <a:pt x="437201" y="320661"/>
                      <a:pt x="479267" y="320660"/>
                      <a:pt x="494438" y="314454"/>
                    </a:cubicBezTo>
                    <a:cubicBezTo>
                      <a:pt x="509609" y="308248"/>
                      <a:pt x="507541" y="296525"/>
                      <a:pt x="506851" y="289629"/>
                    </a:cubicBezTo>
                    <a:cubicBezTo>
                      <a:pt x="506161" y="282733"/>
                      <a:pt x="491680" y="295146"/>
                      <a:pt x="490301" y="273079"/>
                    </a:cubicBezTo>
                    <a:cubicBezTo>
                      <a:pt x="488922" y="251012"/>
                      <a:pt x="507541" y="182052"/>
                      <a:pt x="498576" y="157227"/>
                    </a:cubicBezTo>
                    <a:cubicBezTo>
                      <a:pt x="489611" y="132402"/>
                      <a:pt x="449614" y="138608"/>
                      <a:pt x="436512" y="124127"/>
                    </a:cubicBezTo>
                    <a:cubicBezTo>
                      <a:pt x="423410" y="109646"/>
                      <a:pt x="428927" y="80683"/>
                      <a:pt x="419962" y="70339"/>
                    </a:cubicBezTo>
                    <a:cubicBezTo>
                      <a:pt x="410997" y="59995"/>
                      <a:pt x="395826" y="54478"/>
                      <a:pt x="382724" y="62064"/>
                    </a:cubicBezTo>
                    <a:cubicBezTo>
                      <a:pt x="369622" y="69650"/>
                      <a:pt x="361346" y="104129"/>
                      <a:pt x="341348" y="115852"/>
                    </a:cubicBezTo>
                    <a:cubicBezTo>
                      <a:pt x="321350" y="127575"/>
                      <a:pt x="283423" y="130333"/>
                      <a:pt x="262735" y="132402"/>
                    </a:cubicBezTo>
                    <a:cubicBezTo>
                      <a:pt x="242047" y="134471"/>
                      <a:pt x="228945" y="138608"/>
                      <a:pt x="217222" y="128264"/>
                    </a:cubicBezTo>
                    <a:cubicBezTo>
                      <a:pt x="205499" y="117920"/>
                      <a:pt x="198602" y="86200"/>
                      <a:pt x="192396" y="70339"/>
                    </a:cubicBezTo>
                    <a:cubicBezTo>
                      <a:pt x="186190" y="54479"/>
                      <a:pt x="188949" y="44824"/>
                      <a:pt x="179984" y="33101"/>
                    </a:cubicBezTo>
                    <a:cubicBezTo>
                      <a:pt x="171019" y="21378"/>
                      <a:pt x="153780" y="0"/>
                      <a:pt x="134471"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442357" y="2170838"/>
                <a:ext cx="578568" cy="576500"/>
              </a:xfrm>
              <a:custGeom>
                <a:avLst/>
                <a:gdLst>
                  <a:gd name="connsiteX0" fmla="*/ 336521 w 578568"/>
                  <a:gd name="connsiteY0" fmla="*/ 96543 h 576500"/>
                  <a:gd name="connsiteX1" fmla="*/ 324108 w 578568"/>
                  <a:gd name="connsiteY1" fmla="*/ 9654 h 576500"/>
                  <a:gd name="connsiteX2" fmla="*/ 233082 w 578568"/>
                  <a:gd name="connsiteY2" fmla="*/ 38617 h 576500"/>
                  <a:gd name="connsiteX3" fmla="*/ 199981 w 578568"/>
                  <a:gd name="connsiteY3" fmla="*/ 137919 h 576500"/>
                  <a:gd name="connsiteX4" fmla="*/ 142056 w 578568"/>
                  <a:gd name="connsiteY4" fmla="*/ 257908 h 576500"/>
                  <a:gd name="connsiteX5" fmla="*/ 129643 w 578568"/>
                  <a:gd name="connsiteY5" fmla="*/ 299283 h 576500"/>
                  <a:gd name="connsiteX6" fmla="*/ 92405 w 578568"/>
                  <a:gd name="connsiteY6" fmla="*/ 307558 h 576500"/>
                  <a:gd name="connsiteX7" fmla="*/ 46892 w 578568"/>
                  <a:gd name="connsiteY7" fmla="*/ 332384 h 576500"/>
                  <a:gd name="connsiteX8" fmla="*/ 1379 w 578568"/>
                  <a:gd name="connsiteY8" fmla="*/ 357209 h 576500"/>
                  <a:gd name="connsiteX9" fmla="*/ 38617 w 578568"/>
                  <a:gd name="connsiteY9" fmla="*/ 489611 h 576500"/>
                  <a:gd name="connsiteX10" fmla="*/ 71717 w 578568"/>
                  <a:gd name="connsiteY10" fmla="*/ 522711 h 576500"/>
                  <a:gd name="connsiteX11" fmla="*/ 67580 w 578568"/>
                  <a:gd name="connsiteY11" fmla="*/ 572362 h 576500"/>
                  <a:gd name="connsiteX12" fmla="*/ 183431 w 578568"/>
                  <a:gd name="connsiteY12" fmla="*/ 547537 h 576500"/>
                  <a:gd name="connsiteX13" fmla="*/ 228944 w 578568"/>
                  <a:gd name="connsiteY13" fmla="*/ 555812 h 576500"/>
                  <a:gd name="connsiteX14" fmla="*/ 369621 w 578568"/>
                  <a:gd name="connsiteY14" fmla="*/ 526849 h 576500"/>
                  <a:gd name="connsiteX15" fmla="*/ 406859 w 578568"/>
                  <a:gd name="connsiteY15" fmla="*/ 456510 h 576500"/>
                  <a:gd name="connsiteX16" fmla="*/ 485473 w 578568"/>
                  <a:gd name="connsiteY16" fmla="*/ 394447 h 576500"/>
                  <a:gd name="connsiteX17" fmla="*/ 481335 w 578568"/>
                  <a:gd name="connsiteY17" fmla="*/ 291008 h 576500"/>
                  <a:gd name="connsiteX18" fmla="*/ 539261 w 578568"/>
                  <a:gd name="connsiteY18" fmla="*/ 237220 h 576500"/>
                  <a:gd name="connsiteX19" fmla="*/ 559949 w 578568"/>
                  <a:gd name="connsiteY19" fmla="*/ 199982 h 576500"/>
                  <a:gd name="connsiteX20" fmla="*/ 427547 w 578568"/>
                  <a:gd name="connsiteY20" fmla="*/ 117231 h 576500"/>
                  <a:gd name="connsiteX21" fmla="*/ 336521 w 578568"/>
                  <a:gd name="connsiteY21" fmla="*/ 96543 h 5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8568" h="576500">
                    <a:moveTo>
                      <a:pt x="336521" y="96543"/>
                    </a:moveTo>
                    <a:cubicBezTo>
                      <a:pt x="338934" y="57925"/>
                      <a:pt x="341348" y="19308"/>
                      <a:pt x="324108" y="9654"/>
                    </a:cubicBezTo>
                    <a:cubicBezTo>
                      <a:pt x="306868" y="0"/>
                      <a:pt x="253770" y="17240"/>
                      <a:pt x="233082" y="38617"/>
                    </a:cubicBezTo>
                    <a:cubicBezTo>
                      <a:pt x="212394" y="59994"/>
                      <a:pt x="215152" y="101371"/>
                      <a:pt x="199981" y="137919"/>
                    </a:cubicBezTo>
                    <a:cubicBezTo>
                      <a:pt x="184810" y="174467"/>
                      <a:pt x="153779" y="231014"/>
                      <a:pt x="142056" y="257908"/>
                    </a:cubicBezTo>
                    <a:cubicBezTo>
                      <a:pt x="130333" y="284802"/>
                      <a:pt x="137918" y="291008"/>
                      <a:pt x="129643" y="299283"/>
                    </a:cubicBezTo>
                    <a:cubicBezTo>
                      <a:pt x="121368" y="307558"/>
                      <a:pt x="106197" y="302041"/>
                      <a:pt x="92405" y="307558"/>
                    </a:cubicBezTo>
                    <a:cubicBezTo>
                      <a:pt x="78613" y="313075"/>
                      <a:pt x="46892" y="332384"/>
                      <a:pt x="46892" y="332384"/>
                    </a:cubicBezTo>
                    <a:cubicBezTo>
                      <a:pt x="31721" y="340659"/>
                      <a:pt x="2758" y="331005"/>
                      <a:pt x="1379" y="357209"/>
                    </a:cubicBezTo>
                    <a:cubicBezTo>
                      <a:pt x="0" y="383413"/>
                      <a:pt x="26894" y="462027"/>
                      <a:pt x="38617" y="489611"/>
                    </a:cubicBezTo>
                    <a:cubicBezTo>
                      <a:pt x="50340" y="517195"/>
                      <a:pt x="66890" y="508919"/>
                      <a:pt x="71717" y="522711"/>
                    </a:cubicBezTo>
                    <a:cubicBezTo>
                      <a:pt x="76544" y="536503"/>
                      <a:pt x="48961" y="568224"/>
                      <a:pt x="67580" y="572362"/>
                    </a:cubicBezTo>
                    <a:cubicBezTo>
                      <a:pt x="86199" y="576500"/>
                      <a:pt x="156537" y="550295"/>
                      <a:pt x="183431" y="547537"/>
                    </a:cubicBezTo>
                    <a:cubicBezTo>
                      <a:pt x="210325" y="544779"/>
                      <a:pt x="197912" y="559260"/>
                      <a:pt x="228944" y="555812"/>
                    </a:cubicBezTo>
                    <a:cubicBezTo>
                      <a:pt x="259976" y="552364"/>
                      <a:pt x="339969" y="543399"/>
                      <a:pt x="369621" y="526849"/>
                    </a:cubicBezTo>
                    <a:cubicBezTo>
                      <a:pt x="399273" y="510299"/>
                      <a:pt x="387550" y="478577"/>
                      <a:pt x="406859" y="456510"/>
                    </a:cubicBezTo>
                    <a:cubicBezTo>
                      <a:pt x="426168" y="434443"/>
                      <a:pt x="473060" y="422031"/>
                      <a:pt x="485473" y="394447"/>
                    </a:cubicBezTo>
                    <a:cubicBezTo>
                      <a:pt x="497886" y="366863"/>
                      <a:pt x="472370" y="317213"/>
                      <a:pt x="481335" y="291008"/>
                    </a:cubicBezTo>
                    <a:cubicBezTo>
                      <a:pt x="490300" y="264804"/>
                      <a:pt x="526159" y="252391"/>
                      <a:pt x="539261" y="237220"/>
                    </a:cubicBezTo>
                    <a:cubicBezTo>
                      <a:pt x="552363" y="222049"/>
                      <a:pt x="578568" y="219980"/>
                      <a:pt x="559949" y="199982"/>
                    </a:cubicBezTo>
                    <a:cubicBezTo>
                      <a:pt x="541330" y="179984"/>
                      <a:pt x="427547" y="117231"/>
                      <a:pt x="427547" y="117231"/>
                    </a:cubicBezTo>
                    <a:lnTo>
                      <a:pt x="336521" y="96543"/>
                    </a:lnTo>
                    <a:close/>
                  </a:path>
                </a:pathLst>
              </a:custGeom>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318230" y="2485292"/>
                <a:ext cx="295835" cy="292388"/>
              </a:xfrm>
              <a:custGeom>
                <a:avLst/>
                <a:gdLst>
                  <a:gd name="connsiteX0" fmla="*/ 133781 w 295835"/>
                  <a:gd name="connsiteY0" fmla="*/ 22067 h 292388"/>
                  <a:gd name="connsiteX1" fmla="*/ 34480 w 295835"/>
                  <a:gd name="connsiteY1" fmla="*/ 26205 h 292388"/>
                  <a:gd name="connsiteX2" fmla="*/ 1379 w 295835"/>
                  <a:gd name="connsiteY2" fmla="*/ 55168 h 292388"/>
                  <a:gd name="connsiteX3" fmla="*/ 26204 w 295835"/>
                  <a:gd name="connsiteY3" fmla="*/ 146194 h 292388"/>
                  <a:gd name="connsiteX4" fmla="*/ 84130 w 295835"/>
                  <a:gd name="connsiteY4" fmla="*/ 154469 h 292388"/>
                  <a:gd name="connsiteX5" fmla="*/ 71718 w 295835"/>
                  <a:gd name="connsiteY5" fmla="*/ 237220 h 292388"/>
                  <a:gd name="connsiteX6" fmla="*/ 121368 w 295835"/>
                  <a:gd name="connsiteY6" fmla="*/ 286871 h 292388"/>
                  <a:gd name="connsiteX7" fmla="*/ 233082 w 295835"/>
                  <a:gd name="connsiteY7" fmla="*/ 270321 h 292388"/>
                  <a:gd name="connsiteX8" fmla="*/ 291008 w 295835"/>
                  <a:gd name="connsiteY8" fmla="*/ 233083 h 292388"/>
                  <a:gd name="connsiteX9" fmla="*/ 262045 w 295835"/>
                  <a:gd name="connsiteY9" fmla="*/ 142056 h 292388"/>
                  <a:gd name="connsiteX10" fmla="*/ 187569 w 295835"/>
                  <a:gd name="connsiteY10" fmla="*/ 22067 h 292388"/>
                  <a:gd name="connsiteX11" fmla="*/ 133781 w 295835"/>
                  <a:gd name="connsiteY11" fmla="*/ 22067 h 29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835" h="292388">
                    <a:moveTo>
                      <a:pt x="133781" y="22067"/>
                    </a:moveTo>
                    <a:cubicBezTo>
                      <a:pt x="108266" y="22757"/>
                      <a:pt x="56547" y="20688"/>
                      <a:pt x="34480" y="26205"/>
                    </a:cubicBezTo>
                    <a:cubicBezTo>
                      <a:pt x="12413" y="31722"/>
                      <a:pt x="2758" y="35170"/>
                      <a:pt x="1379" y="55168"/>
                    </a:cubicBezTo>
                    <a:cubicBezTo>
                      <a:pt x="0" y="75166"/>
                      <a:pt x="12412" y="129644"/>
                      <a:pt x="26204" y="146194"/>
                    </a:cubicBezTo>
                    <a:cubicBezTo>
                      <a:pt x="39996" y="162744"/>
                      <a:pt x="76544" y="139298"/>
                      <a:pt x="84130" y="154469"/>
                    </a:cubicBezTo>
                    <a:cubicBezTo>
                      <a:pt x="91716" y="169640"/>
                      <a:pt x="65512" y="215153"/>
                      <a:pt x="71718" y="237220"/>
                    </a:cubicBezTo>
                    <a:cubicBezTo>
                      <a:pt x="77924" y="259287"/>
                      <a:pt x="94474" y="281354"/>
                      <a:pt x="121368" y="286871"/>
                    </a:cubicBezTo>
                    <a:cubicBezTo>
                      <a:pt x="148262" y="292388"/>
                      <a:pt x="204809" y="279286"/>
                      <a:pt x="233082" y="270321"/>
                    </a:cubicBezTo>
                    <a:cubicBezTo>
                      <a:pt x="261355" y="261356"/>
                      <a:pt x="286181" y="254460"/>
                      <a:pt x="291008" y="233083"/>
                    </a:cubicBezTo>
                    <a:cubicBezTo>
                      <a:pt x="295835" y="211706"/>
                      <a:pt x="279285" y="177225"/>
                      <a:pt x="262045" y="142056"/>
                    </a:cubicBezTo>
                    <a:cubicBezTo>
                      <a:pt x="244805" y="106887"/>
                      <a:pt x="213773" y="44134"/>
                      <a:pt x="187569" y="22067"/>
                    </a:cubicBezTo>
                    <a:cubicBezTo>
                      <a:pt x="161365" y="0"/>
                      <a:pt x="159296" y="21377"/>
                      <a:pt x="133781" y="22067"/>
                    </a:cubicBezTo>
                    <a:close/>
                  </a:path>
                </a:pathLst>
              </a:cu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330394" y="2971800"/>
                <a:ext cx="515125" cy="500645"/>
              </a:xfrm>
              <a:custGeom>
                <a:avLst/>
                <a:gdLst>
                  <a:gd name="connsiteX0" fmla="*/ 150331 w 515125"/>
                  <a:gd name="connsiteY0" fmla="*/ 3448 h 500645"/>
                  <a:gd name="connsiteX1" fmla="*/ 195844 w 515125"/>
                  <a:gd name="connsiteY1" fmla="*/ 28274 h 500645"/>
                  <a:gd name="connsiteX2" fmla="*/ 249632 w 515125"/>
                  <a:gd name="connsiteY2" fmla="*/ 28274 h 500645"/>
                  <a:gd name="connsiteX3" fmla="*/ 270320 w 515125"/>
                  <a:gd name="connsiteY3" fmla="*/ 40687 h 500645"/>
                  <a:gd name="connsiteX4" fmla="*/ 253770 w 515125"/>
                  <a:gd name="connsiteY4" fmla="*/ 65512 h 500645"/>
                  <a:gd name="connsiteX5" fmla="*/ 237219 w 515125"/>
                  <a:gd name="connsiteY5" fmla="*/ 106887 h 500645"/>
                  <a:gd name="connsiteX6" fmla="*/ 224807 w 515125"/>
                  <a:gd name="connsiteY6" fmla="*/ 177226 h 500645"/>
                  <a:gd name="connsiteX7" fmla="*/ 224807 w 515125"/>
                  <a:gd name="connsiteY7" fmla="*/ 235152 h 500645"/>
                  <a:gd name="connsiteX8" fmla="*/ 253770 w 515125"/>
                  <a:gd name="connsiteY8" fmla="*/ 259977 h 500645"/>
                  <a:gd name="connsiteX9" fmla="*/ 299283 w 515125"/>
                  <a:gd name="connsiteY9" fmla="*/ 251702 h 500645"/>
                  <a:gd name="connsiteX10" fmla="*/ 332383 w 515125"/>
                  <a:gd name="connsiteY10" fmla="*/ 276527 h 500645"/>
                  <a:gd name="connsiteX11" fmla="*/ 386171 w 515125"/>
                  <a:gd name="connsiteY11" fmla="*/ 243427 h 500645"/>
                  <a:gd name="connsiteX12" fmla="*/ 415134 w 515125"/>
                  <a:gd name="connsiteY12" fmla="*/ 231014 h 500645"/>
                  <a:gd name="connsiteX13" fmla="*/ 444097 w 515125"/>
                  <a:gd name="connsiteY13" fmla="*/ 255839 h 500645"/>
                  <a:gd name="connsiteX14" fmla="*/ 485473 w 515125"/>
                  <a:gd name="connsiteY14" fmla="*/ 309628 h 500645"/>
                  <a:gd name="connsiteX15" fmla="*/ 502023 w 515125"/>
                  <a:gd name="connsiteY15" fmla="*/ 342728 h 500645"/>
                  <a:gd name="connsiteX16" fmla="*/ 506160 w 515125"/>
                  <a:gd name="connsiteY16" fmla="*/ 367553 h 500645"/>
                  <a:gd name="connsiteX17" fmla="*/ 448235 w 515125"/>
                  <a:gd name="connsiteY17" fmla="*/ 421342 h 500645"/>
                  <a:gd name="connsiteX18" fmla="*/ 415134 w 515125"/>
                  <a:gd name="connsiteY18" fmla="*/ 462717 h 500645"/>
                  <a:gd name="connsiteX19" fmla="*/ 394446 w 515125"/>
                  <a:gd name="connsiteY19" fmla="*/ 487543 h 500645"/>
                  <a:gd name="connsiteX20" fmla="*/ 291008 w 515125"/>
                  <a:gd name="connsiteY20" fmla="*/ 495818 h 500645"/>
                  <a:gd name="connsiteX21" fmla="*/ 286870 w 515125"/>
                  <a:gd name="connsiteY21" fmla="*/ 458580 h 500645"/>
                  <a:gd name="connsiteX22" fmla="*/ 262045 w 515125"/>
                  <a:gd name="connsiteY22" fmla="*/ 442029 h 500645"/>
                  <a:gd name="connsiteX23" fmla="*/ 208256 w 515125"/>
                  <a:gd name="connsiteY23" fmla="*/ 433754 h 500645"/>
                  <a:gd name="connsiteX24" fmla="*/ 154468 w 515125"/>
                  <a:gd name="connsiteY24" fmla="*/ 417204 h 500645"/>
                  <a:gd name="connsiteX25" fmla="*/ 88267 w 515125"/>
                  <a:gd name="connsiteY25" fmla="*/ 421342 h 500645"/>
                  <a:gd name="connsiteX26" fmla="*/ 17929 w 515125"/>
                  <a:gd name="connsiteY26" fmla="*/ 396516 h 500645"/>
                  <a:gd name="connsiteX27" fmla="*/ 5516 w 515125"/>
                  <a:gd name="connsiteY27" fmla="*/ 334453 h 500645"/>
                  <a:gd name="connsiteX28" fmla="*/ 9654 w 515125"/>
                  <a:gd name="connsiteY28" fmla="*/ 288940 h 500645"/>
                  <a:gd name="connsiteX29" fmla="*/ 63442 w 515125"/>
                  <a:gd name="connsiteY29" fmla="*/ 243427 h 500645"/>
                  <a:gd name="connsiteX30" fmla="*/ 84130 w 515125"/>
                  <a:gd name="connsiteY30" fmla="*/ 226877 h 500645"/>
                  <a:gd name="connsiteX31" fmla="*/ 67579 w 515125"/>
                  <a:gd name="connsiteY31" fmla="*/ 152401 h 500645"/>
                  <a:gd name="connsiteX32" fmla="*/ 67579 w 515125"/>
                  <a:gd name="connsiteY32" fmla="*/ 77925 h 500645"/>
                  <a:gd name="connsiteX33" fmla="*/ 71717 w 515125"/>
                  <a:gd name="connsiteY33" fmla="*/ 19999 h 500645"/>
                  <a:gd name="connsiteX34" fmla="*/ 96542 w 515125"/>
                  <a:gd name="connsiteY34" fmla="*/ 7586 h 500645"/>
                  <a:gd name="connsiteX35" fmla="*/ 150331 w 515125"/>
                  <a:gd name="connsiteY35" fmla="*/ 3448 h 50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5125" h="500645">
                    <a:moveTo>
                      <a:pt x="150331" y="3448"/>
                    </a:moveTo>
                    <a:cubicBezTo>
                      <a:pt x="166881" y="6896"/>
                      <a:pt x="179294" y="24136"/>
                      <a:pt x="195844" y="28274"/>
                    </a:cubicBezTo>
                    <a:cubicBezTo>
                      <a:pt x="212394" y="32412"/>
                      <a:pt x="237219" y="26205"/>
                      <a:pt x="249632" y="28274"/>
                    </a:cubicBezTo>
                    <a:cubicBezTo>
                      <a:pt x="262045" y="30343"/>
                      <a:pt x="269630" y="34481"/>
                      <a:pt x="270320" y="40687"/>
                    </a:cubicBezTo>
                    <a:cubicBezTo>
                      <a:pt x="271010" y="46893"/>
                      <a:pt x="259287" y="54479"/>
                      <a:pt x="253770" y="65512"/>
                    </a:cubicBezTo>
                    <a:cubicBezTo>
                      <a:pt x="248253" y="76545"/>
                      <a:pt x="242046" y="88268"/>
                      <a:pt x="237219" y="106887"/>
                    </a:cubicBezTo>
                    <a:cubicBezTo>
                      <a:pt x="232392" y="125506"/>
                      <a:pt x="226876" y="155848"/>
                      <a:pt x="224807" y="177226"/>
                    </a:cubicBezTo>
                    <a:cubicBezTo>
                      <a:pt x="222738" y="198604"/>
                      <a:pt x="219980" y="221360"/>
                      <a:pt x="224807" y="235152"/>
                    </a:cubicBezTo>
                    <a:cubicBezTo>
                      <a:pt x="229634" y="248944"/>
                      <a:pt x="241358" y="257219"/>
                      <a:pt x="253770" y="259977"/>
                    </a:cubicBezTo>
                    <a:cubicBezTo>
                      <a:pt x="266182" y="262735"/>
                      <a:pt x="286181" y="248944"/>
                      <a:pt x="299283" y="251702"/>
                    </a:cubicBezTo>
                    <a:cubicBezTo>
                      <a:pt x="312385" y="254460"/>
                      <a:pt x="317902" y="277906"/>
                      <a:pt x="332383" y="276527"/>
                    </a:cubicBezTo>
                    <a:cubicBezTo>
                      <a:pt x="346864" y="275148"/>
                      <a:pt x="372379" y="251013"/>
                      <a:pt x="386171" y="243427"/>
                    </a:cubicBezTo>
                    <a:cubicBezTo>
                      <a:pt x="399963" y="235841"/>
                      <a:pt x="405480" y="228945"/>
                      <a:pt x="415134" y="231014"/>
                    </a:cubicBezTo>
                    <a:cubicBezTo>
                      <a:pt x="424788" y="233083"/>
                      <a:pt x="432374" y="242737"/>
                      <a:pt x="444097" y="255839"/>
                    </a:cubicBezTo>
                    <a:cubicBezTo>
                      <a:pt x="455820" y="268941"/>
                      <a:pt x="475819" y="295147"/>
                      <a:pt x="485473" y="309628"/>
                    </a:cubicBezTo>
                    <a:cubicBezTo>
                      <a:pt x="495127" y="324110"/>
                      <a:pt x="498575" y="333074"/>
                      <a:pt x="502023" y="342728"/>
                    </a:cubicBezTo>
                    <a:cubicBezTo>
                      <a:pt x="505471" y="352382"/>
                      <a:pt x="515125" y="354451"/>
                      <a:pt x="506160" y="367553"/>
                    </a:cubicBezTo>
                    <a:cubicBezTo>
                      <a:pt x="497195" y="380655"/>
                      <a:pt x="463406" y="405481"/>
                      <a:pt x="448235" y="421342"/>
                    </a:cubicBezTo>
                    <a:cubicBezTo>
                      <a:pt x="433064" y="437203"/>
                      <a:pt x="424099" y="451684"/>
                      <a:pt x="415134" y="462717"/>
                    </a:cubicBezTo>
                    <a:cubicBezTo>
                      <a:pt x="406169" y="473750"/>
                      <a:pt x="415134" y="482026"/>
                      <a:pt x="394446" y="487543"/>
                    </a:cubicBezTo>
                    <a:cubicBezTo>
                      <a:pt x="373758" y="493060"/>
                      <a:pt x="308937" y="500645"/>
                      <a:pt x="291008" y="495818"/>
                    </a:cubicBezTo>
                    <a:cubicBezTo>
                      <a:pt x="273079" y="490991"/>
                      <a:pt x="291697" y="467545"/>
                      <a:pt x="286870" y="458580"/>
                    </a:cubicBezTo>
                    <a:cubicBezTo>
                      <a:pt x="282043" y="449615"/>
                      <a:pt x="275147" y="446167"/>
                      <a:pt x="262045" y="442029"/>
                    </a:cubicBezTo>
                    <a:cubicBezTo>
                      <a:pt x="248943" y="437891"/>
                      <a:pt x="226186" y="437892"/>
                      <a:pt x="208256" y="433754"/>
                    </a:cubicBezTo>
                    <a:cubicBezTo>
                      <a:pt x="190327" y="429617"/>
                      <a:pt x="174466" y="419273"/>
                      <a:pt x="154468" y="417204"/>
                    </a:cubicBezTo>
                    <a:cubicBezTo>
                      <a:pt x="134470" y="415135"/>
                      <a:pt x="111023" y="424790"/>
                      <a:pt x="88267" y="421342"/>
                    </a:cubicBezTo>
                    <a:cubicBezTo>
                      <a:pt x="65511" y="417894"/>
                      <a:pt x="31721" y="410997"/>
                      <a:pt x="17929" y="396516"/>
                    </a:cubicBezTo>
                    <a:cubicBezTo>
                      <a:pt x="4137" y="382035"/>
                      <a:pt x="6895" y="352382"/>
                      <a:pt x="5516" y="334453"/>
                    </a:cubicBezTo>
                    <a:cubicBezTo>
                      <a:pt x="4137" y="316524"/>
                      <a:pt x="0" y="304111"/>
                      <a:pt x="9654" y="288940"/>
                    </a:cubicBezTo>
                    <a:cubicBezTo>
                      <a:pt x="19308" y="273769"/>
                      <a:pt x="51029" y="253771"/>
                      <a:pt x="63442" y="243427"/>
                    </a:cubicBezTo>
                    <a:cubicBezTo>
                      <a:pt x="75855" y="233083"/>
                      <a:pt x="83441" y="242048"/>
                      <a:pt x="84130" y="226877"/>
                    </a:cubicBezTo>
                    <a:cubicBezTo>
                      <a:pt x="84820" y="211706"/>
                      <a:pt x="70337" y="177226"/>
                      <a:pt x="67579" y="152401"/>
                    </a:cubicBezTo>
                    <a:cubicBezTo>
                      <a:pt x="64821" y="127576"/>
                      <a:pt x="66889" y="99992"/>
                      <a:pt x="67579" y="77925"/>
                    </a:cubicBezTo>
                    <a:cubicBezTo>
                      <a:pt x="68269" y="55858"/>
                      <a:pt x="66890" y="31722"/>
                      <a:pt x="71717" y="19999"/>
                    </a:cubicBezTo>
                    <a:cubicBezTo>
                      <a:pt x="76544" y="8276"/>
                      <a:pt x="86888" y="9655"/>
                      <a:pt x="96542" y="7586"/>
                    </a:cubicBezTo>
                    <a:cubicBezTo>
                      <a:pt x="106196" y="5517"/>
                      <a:pt x="133781" y="0"/>
                      <a:pt x="150331" y="3448"/>
                    </a:cubicBezTo>
                    <a:close/>
                  </a:path>
                </a:pathLst>
              </a:cu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713110" y="2959386"/>
                <a:ext cx="331004" cy="351003"/>
              </a:xfrm>
              <a:custGeom>
                <a:avLst/>
                <a:gdLst>
                  <a:gd name="connsiteX0" fmla="*/ 6206 w 331004"/>
                  <a:gd name="connsiteY0" fmla="*/ 158607 h 351003"/>
                  <a:gd name="connsiteX1" fmla="*/ 26893 w 331004"/>
                  <a:gd name="connsiteY1" fmla="*/ 228945 h 351003"/>
                  <a:gd name="connsiteX2" fmla="*/ 76544 w 331004"/>
                  <a:gd name="connsiteY2" fmla="*/ 262045 h 351003"/>
                  <a:gd name="connsiteX3" fmla="*/ 117920 w 331004"/>
                  <a:gd name="connsiteY3" fmla="*/ 336521 h 351003"/>
                  <a:gd name="connsiteX4" fmla="*/ 146883 w 331004"/>
                  <a:gd name="connsiteY4" fmla="*/ 348934 h 351003"/>
                  <a:gd name="connsiteX5" fmla="*/ 217221 w 331004"/>
                  <a:gd name="connsiteY5" fmla="*/ 328246 h 351003"/>
                  <a:gd name="connsiteX6" fmla="*/ 229634 w 331004"/>
                  <a:gd name="connsiteY6" fmla="*/ 286871 h 351003"/>
                  <a:gd name="connsiteX7" fmla="*/ 262734 w 331004"/>
                  <a:gd name="connsiteY7" fmla="*/ 241358 h 351003"/>
                  <a:gd name="connsiteX8" fmla="*/ 271009 w 331004"/>
                  <a:gd name="connsiteY8" fmla="*/ 212395 h 351003"/>
                  <a:gd name="connsiteX9" fmla="*/ 287560 w 331004"/>
                  <a:gd name="connsiteY9" fmla="*/ 158607 h 351003"/>
                  <a:gd name="connsiteX10" fmla="*/ 312385 w 331004"/>
                  <a:gd name="connsiteY10" fmla="*/ 113093 h 351003"/>
                  <a:gd name="connsiteX11" fmla="*/ 328935 w 331004"/>
                  <a:gd name="connsiteY11" fmla="*/ 55168 h 351003"/>
                  <a:gd name="connsiteX12" fmla="*/ 324798 w 331004"/>
                  <a:gd name="connsiteY12" fmla="*/ 17930 h 351003"/>
                  <a:gd name="connsiteX13" fmla="*/ 299972 w 331004"/>
                  <a:gd name="connsiteY13" fmla="*/ 1379 h 351003"/>
                  <a:gd name="connsiteX14" fmla="*/ 262734 w 331004"/>
                  <a:gd name="connsiteY14" fmla="*/ 26205 h 351003"/>
                  <a:gd name="connsiteX15" fmla="*/ 229634 w 331004"/>
                  <a:gd name="connsiteY15" fmla="*/ 51030 h 351003"/>
                  <a:gd name="connsiteX16" fmla="*/ 192396 w 331004"/>
                  <a:gd name="connsiteY16" fmla="*/ 51030 h 351003"/>
                  <a:gd name="connsiteX17" fmla="*/ 122057 w 331004"/>
                  <a:gd name="connsiteY17" fmla="*/ 30342 h 351003"/>
                  <a:gd name="connsiteX18" fmla="*/ 93094 w 331004"/>
                  <a:gd name="connsiteY18" fmla="*/ 30342 h 351003"/>
                  <a:gd name="connsiteX19" fmla="*/ 64131 w 331004"/>
                  <a:gd name="connsiteY19" fmla="*/ 92406 h 351003"/>
                  <a:gd name="connsiteX20" fmla="*/ 6206 w 331004"/>
                  <a:gd name="connsiteY20" fmla="*/ 158607 h 3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004" h="351003">
                    <a:moveTo>
                      <a:pt x="6206" y="158607"/>
                    </a:moveTo>
                    <a:cubicBezTo>
                      <a:pt x="0" y="181364"/>
                      <a:pt x="15170" y="211705"/>
                      <a:pt x="26893" y="228945"/>
                    </a:cubicBezTo>
                    <a:cubicBezTo>
                      <a:pt x="38616" y="246185"/>
                      <a:pt x="61373" y="244116"/>
                      <a:pt x="76544" y="262045"/>
                    </a:cubicBezTo>
                    <a:cubicBezTo>
                      <a:pt x="91715" y="279974"/>
                      <a:pt x="106197" y="322040"/>
                      <a:pt x="117920" y="336521"/>
                    </a:cubicBezTo>
                    <a:cubicBezTo>
                      <a:pt x="129643" y="351003"/>
                      <a:pt x="130333" y="350313"/>
                      <a:pt x="146883" y="348934"/>
                    </a:cubicBezTo>
                    <a:cubicBezTo>
                      <a:pt x="163433" y="347555"/>
                      <a:pt x="203429" y="338590"/>
                      <a:pt x="217221" y="328246"/>
                    </a:cubicBezTo>
                    <a:cubicBezTo>
                      <a:pt x="231013" y="317902"/>
                      <a:pt x="222049" y="301352"/>
                      <a:pt x="229634" y="286871"/>
                    </a:cubicBezTo>
                    <a:cubicBezTo>
                      <a:pt x="237220" y="272390"/>
                      <a:pt x="255838" y="253770"/>
                      <a:pt x="262734" y="241358"/>
                    </a:cubicBezTo>
                    <a:cubicBezTo>
                      <a:pt x="269630" y="228946"/>
                      <a:pt x="266871" y="226187"/>
                      <a:pt x="271009" y="212395"/>
                    </a:cubicBezTo>
                    <a:cubicBezTo>
                      <a:pt x="275147" y="198603"/>
                      <a:pt x="280664" y="175157"/>
                      <a:pt x="287560" y="158607"/>
                    </a:cubicBezTo>
                    <a:cubicBezTo>
                      <a:pt x="294456" y="142057"/>
                      <a:pt x="305489" y="130333"/>
                      <a:pt x="312385" y="113093"/>
                    </a:cubicBezTo>
                    <a:cubicBezTo>
                      <a:pt x="319281" y="95853"/>
                      <a:pt x="326866" y="71029"/>
                      <a:pt x="328935" y="55168"/>
                    </a:cubicBezTo>
                    <a:cubicBezTo>
                      <a:pt x="331004" y="39307"/>
                      <a:pt x="329625" y="26895"/>
                      <a:pt x="324798" y="17930"/>
                    </a:cubicBezTo>
                    <a:cubicBezTo>
                      <a:pt x="319971" y="8965"/>
                      <a:pt x="310316" y="0"/>
                      <a:pt x="299972" y="1379"/>
                    </a:cubicBezTo>
                    <a:cubicBezTo>
                      <a:pt x="289628" y="2758"/>
                      <a:pt x="274457" y="17930"/>
                      <a:pt x="262734" y="26205"/>
                    </a:cubicBezTo>
                    <a:cubicBezTo>
                      <a:pt x="251011" y="34480"/>
                      <a:pt x="241357" y="46893"/>
                      <a:pt x="229634" y="51030"/>
                    </a:cubicBezTo>
                    <a:cubicBezTo>
                      <a:pt x="217911" y="55168"/>
                      <a:pt x="210325" y="54478"/>
                      <a:pt x="192396" y="51030"/>
                    </a:cubicBezTo>
                    <a:cubicBezTo>
                      <a:pt x="174467" y="47582"/>
                      <a:pt x="138607" y="33790"/>
                      <a:pt x="122057" y="30342"/>
                    </a:cubicBezTo>
                    <a:cubicBezTo>
                      <a:pt x="105507" y="26894"/>
                      <a:pt x="102748" y="19998"/>
                      <a:pt x="93094" y="30342"/>
                    </a:cubicBezTo>
                    <a:cubicBezTo>
                      <a:pt x="83440" y="40686"/>
                      <a:pt x="78612" y="74477"/>
                      <a:pt x="64131" y="92406"/>
                    </a:cubicBezTo>
                    <a:cubicBezTo>
                      <a:pt x="49650" y="110335"/>
                      <a:pt x="12412" y="135850"/>
                      <a:pt x="6206" y="158607"/>
                    </a:cubicBezTo>
                    <a:close/>
                  </a:path>
                </a:pathLst>
              </a:cu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014809" y="2914219"/>
                <a:ext cx="126196" cy="197224"/>
              </a:xfrm>
              <a:custGeom>
                <a:avLst/>
                <a:gdLst>
                  <a:gd name="connsiteX0" fmla="*/ 6896 w 126196"/>
                  <a:gd name="connsiteY0" fmla="*/ 48271 h 197224"/>
                  <a:gd name="connsiteX1" fmla="*/ 19309 w 126196"/>
                  <a:gd name="connsiteY1" fmla="*/ 147573 h 197224"/>
                  <a:gd name="connsiteX2" fmla="*/ 35859 w 126196"/>
                  <a:gd name="connsiteY2" fmla="*/ 193086 h 197224"/>
                  <a:gd name="connsiteX3" fmla="*/ 89647 w 126196"/>
                  <a:gd name="connsiteY3" fmla="*/ 172398 h 197224"/>
                  <a:gd name="connsiteX4" fmla="*/ 81372 w 126196"/>
                  <a:gd name="connsiteY4" fmla="*/ 85510 h 197224"/>
                  <a:gd name="connsiteX5" fmla="*/ 122748 w 126196"/>
                  <a:gd name="connsiteY5" fmla="*/ 31721 h 197224"/>
                  <a:gd name="connsiteX6" fmla="*/ 102060 w 126196"/>
                  <a:gd name="connsiteY6" fmla="*/ 2758 h 197224"/>
                  <a:gd name="connsiteX7" fmla="*/ 60684 w 126196"/>
                  <a:gd name="connsiteY7" fmla="*/ 15171 h 197224"/>
                  <a:gd name="connsiteX8" fmla="*/ 6896 w 126196"/>
                  <a:gd name="connsiteY8" fmla="*/ 48271 h 19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96" h="197224">
                    <a:moveTo>
                      <a:pt x="6896" y="48271"/>
                    </a:moveTo>
                    <a:cubicBezTo>
                      <a:pt x="0" y="70338"/>
                      <a:pt x="14482" y="123437"/>
                      <a:pt x="19309" y="147573"/>
                    </a:cubicBezTo>
                    <a:cubicBezTo>
                      <a:pt x="24136" y="171709"/>
                      <a:pt x="24136" y="188949"/>
                      <a:pt x="35859" y="193086"/>
                    </a:cubicBezTo>
                    <a:cubicBezTo>
                      <a:pt x="47582" y="197224"/>
                      <a:pt x="82062" y="190327"/>
                      <a:pt x="89647" y="172398"/>
                    </a:cubicBezTo>
                    <a:cubicBezTo>
                      <a:pt x="97233" y="154469"/>
                      <a:pt x="75855" y="108956"/>
                      <a:pt x="81372" y="85510"/>
                    </a:cubicBezTo>
                    <a:cubicBezTo>
                      <a:pt x="86889" y="62064"/>
                      <a:pt x="119300" y="45513"/>
                      <a:pt x="122748" y="31721"/>
                    </a:cubicBezTo>
                    <a:cubicBezTo>
                      <a:pt x="126196" y="17929"/>
                      <a:pt x="112404" y="5516"/>
                      <a:pt x="102060" y="2758"/>
                    </a:cubicBezTo>
                    <a:cubicBezTo>
                      <a:pt x="91716" y="0"/>
                      <a:pt x="79993" y="8275"/>
                      <a:pt x="60684" y="15171"/>
                    </a:cubicBezTo>
                    <a:cubicBezTo>
                      <a:pt x="41375" y="22067"/>
                      <a:pt x="13792" y="26204"/>
                      <a:pt x="6896" y="4827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976191" y="3038346"/>
                <a:ext cx="119300" cy="132402"/>
              </a:xfrm>
              <a:custGeom>
                <a:avLst/>
                <a:gdLst>
                  <a:gd name="connsiteX0" fmla="*/ 49652 w 119300"/>
                  <a:gd name="connsiteY0" fmla="*/ 2758 h 132402"/>
                  <a:gd name="connsiteX1" fmla="*/ 4138 w 119300"/>
                  <a:gd name="connsiteY1" fmla="*/ 39996 h 132402"/>
                  <a:gd name="connsiteX2" fmla="*/ 24826 w 119300"/>
                  <a:gd name="connsiteY2" fmla="*/ 118610 h 132402"/>
                  <a:gd name="connsiteX3" fmla="*/ 107577 w 119300"/>
                  <a:gd name="connsiteY3" fmla="*/ 122747 h 132402"/>
                  <a:gd name="connsiteX4" fmla="*/ 95165 w 119300"/>
                  <a:gd name="connsiteY4" fmla="*/ 73097 h 132402"/>
                  <a:gd name="connsiteX5" fmla="*/ 111715 w 119300"/>
                  <a:gd name="connsiteY5" fmla="*/ 23446 h 132402"/>
                  <a:gd name="connsiteX6" fmla="*/ 49652 w 119300"/>
                  <a:gd name="connsiteY6" fmla="*/ 2758 h 1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00" h="132402">
                    <a:moveTo>
                      <a:pt x="49652" y="2758"/>
                    </a:moveTo>
                    <a:cubicBezTo>
                      <a:pt x="31723" y="5516"/>
                      <a:pt x="8276" y="20687"/>
                      <a:pt x="4138" y="39996"/>
                    </a:cubicBezTo>
                    <a:cubicBezTo>
                      <a:pt x="0" y="59305"/>
                      <a:pt x="7586" y="104818"/>
                      <a:pt x="24826" y="118610"/>
                    </a:cubicBezTo>
                    <a:cubicBezTo>
                      <a:pt x="42066" y="132402"/>
                      <a:pt x="95854" y="130333"/>
                      <a:pt x="107577" y="122747"/>
                    </a:cubicBezTo>
                    <a:cubicBezTo>
                      <a:pt x="119300" y="115161"/>
                      <a:pt x="94475" y="89647"/>
                      <a:pt x="95165" y="73097"/>
                    </a:cubicBezTo>
                    <a:cubicBezTo>
                      <a:pt x="95855" y="56547"/>
                      <a:pt x="115853" y="35169"/>
                      <a:pt x="111715" y="23446"/>
                    </a:cubicBezTo>
                    <a:cubicBezTo>
                      <a:pt x="107577" y="11723"/>
                      <a:pt x="67581" y="0"/>
                      <a:pt x="49652" y="275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048000" y="3023172"/>
                <a:ext cx="534433" cy="615806"/>
              </a:xfrm>
              <a:custGeom>
                <a:avLst/>
                <a:gdLst>
                  <a:gd name="connsiteX0" fmla="*/ 455820 w 534433"/>
                  <a:gd name="connsiteY0" fmla="*/ 610289 h 615806"/>
                  <a:gd name="connsiteX1" fmla="*/ 517883 w 534433"/>
                  <a:gd name="connsiteY1" fmla="*/ 556501 h 615806"/>
                  <a:gd name="connsiteX2" fmla="*/ 530296 w 534433"/>
                  <a:gd name="connsiteY2" fmla="*/ 465475 h 615806"/>
                  <a:gd name="connsiteX3" fmla="*/ 493058 w 534433"/>
                  <a:gd name="connsiteY3" fmla="*/ 403411 h 615806"/>
                  <a:gd name="connsiteX4" fmla="*/ 435132 w 534433"/>
                  <a:gd name="connsiteY4" fmla="*/ 353760 h 615806"/>
                  <a:gd name="connsiteX5" fmla="*/ 430995 w 534433"/>
                  <a:gd name="connsiteY5" fmla="*/ 320660 h 615806"/>
                  <a:gd name="connsiteX6" fmla="*/ 459958 w 534433"/>
                  <a:gd name="connsiteY6" fmla="*/ 266872 h 615806"/>
                  <a:gd name="connsiteX7" fmla="*/ 451682 w 534433"/>
                  <a:gd name="connsiteY7" fmla="*/ 217221 h 615806"/>
                  <a:gd name="connsiteX8" fmla="*/ 472370 w 534433"/>
                  <a:gd name="connsiteY8" fmla="*/ 159295 h 615806"/>
                  <a:gd name="connsiteX9" fmla="*/ 480645 w 534433"/>
                  <a:gd name="connsiteY9" fmla="*/ 97232 h 615806"/>
                  <a:gd name="connsiteX10" fmla="*/ 472370 w 534433"/>
                  <a:gd name="connsiteY10" fmla="*/ 35169 h 615806"/>
                  <a:gd name="connsiteX11" fmla="*/ 364794 w 534433"/>
                  <a:gd name="connsiteY11" fmla="*/ 6206 h 615806"/>
                  <a:gd name="connsiteX12" fmla="*/ 327556 w 534433"/>
                  <a:gd name="connsiteY12" fmla="*/ 72407 h 615806"/>
                  <a:gd name="connsiteX13" fmla="*/ 319281 w 534433"/>
                  <a:gd name="connsiteY13" fmla="*/ 126195 h 615806"/>
                  <a:gd name="connsiteX14" fmla="*/ 277905 w 534433"/>
                  <a:gd name="connsiteY14" fmla="*/ 155158 h 615806"/>
                  <a:gd name="connsiteX15" fmla="*/ 170329 w 534433"/>
                  <a:gd name="connsiteY15" fmla="*/ 184121 h 615806"/>
                  <a:gd name="connsiteX16" fmla="*/ 141366 w 534433"/>
                  <a:gd name="connsiteY16" fmla="*/ 221359 h 615806"/>
                  <a:gd name="connsiteX17" fmla="*/ 104128 w 534433"/>
                  <a:gd name="connsiteY17" fmla="*/ 242046 h 615806"/>
                  <a:gd name="connsiteX18" fmla="*/ 29652 w 534433"/>
                  <a:gd name="connsiteY18" fmla="*/ 341348 h 615806"/>
                  <a:gd name="connsiteX19" fmla="*/ 8964 w 534433"/>
                  <a:gd name="connsiteY19" fmla="*/ 419961 h 615806"/>
                  <a:gd name="connsiteX20" fmla="*/ 21377 w 534433"/>
                  <a:gd name="connsiteY20" fmla="*/ 490300 h 615806"/>
                  <a:gd name="connsiteX21" fmla="*/ 137228 w 534433"/>
                  <a:gd name="connsiteY21" fmla="*/ 527538 h 615806"/>
                  <a:gd name="connsiteX22" fmla="*/ 224117 w 534433"/>
                  <a:gd name="connsiteY22" fmla="*/ 510988 h 615806"/>
                  <a:gd name="connsiteX23" fmla="*/ 257217 w 534433"/>
                  <a:gd name="connsiteY23" fmla="*/ 531675 h 615806"/>
                  <a:gd name="connsiteX24" fmla="*/ 306868 w 534433"/>
                  <a:gd name="connsiteY24" fmla="*/ 577189 h 615806"/>
                  <a:gd name="connsiteX25" fmla="*/ 393757 w 534433"/>
                  <a:gd name="connsiteY25" fmla="*/ 589601 h 615806"/>
                  <a:gd name="connsiteX26" fmla="*/ 455820 w 534433"/>
                  <a:gd name="connsiteY26" fmla="*/ 610289 h 6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4433" h="615806">
                    <a:moveTo>
                      <a:pt x="455820" y="610289"/>
                    </a:moveTo>
                    <a:cubicBezTo>
                      <a:pt x="476508" y="604772"/>
                      <a:pt x="505470" y="580637"/>
                      <a:pt x="517883" y="556501"/>
                    </a:cubicBezTo>
                    <a:cubicBezTo>
                      <a:pt x="530296" y="532365"/>
                      <a:pt x="534433" y="490990"/>
                      <a:pt x="530296" y="465475"/>
                    </a:cubicBezTo>
                    <a:cubicBezTo>
                      <a:pt x="526159" y="439960"/>
                      <a:pt x="508919" y="422030"/>
                      <a:pt x="493058" y="403411"/>
                    </a:cubicBezTo>
                    <a:cubicBezTo>
                      <a:pt x="477197" y="384792"/>
                      <a:pt x="445476" y="367552"/>
                      <a:pt x="435132" y="353760"/>
                    </a:cubicBezTo>
                    <a:cubicBezTo>
                      <a:pt x="424788" y="339968"/>
                      <a:pt x="426857" y="335141"/>
                      <a:pt x="430995" y="320660"/>
                    </a:cubicBezTo>
                    <a:cubicBezTo>
                      <a:pt x="435133" y="306179"/>
                      <a:pt x="456510" y="284112"/>
                      <a:pt x="459958" y="266872"/>
                    </a:cubicBezTo>
                    <a:cubicBezTo>
                      <a:pt x="463406" y="249632"/>
                      <a:pt x="449613" y="235151"/>
                      <a:pt x="451682" y="217221"/>
                    </a:cubicBezTo>
                    <a:cubicBezTo>
                      <a:pt x="453751" y="199292"/>
                      <a:pt x="467543" y="179293"/>
                      <a:pt x="472370" y="159295"/>
                    </a:cubicBezTo>
                    <a:cubicBezTo>
                      <a:pt x="477197" y="139297"/>
                      <a:pt x="480645" y="117920"/>
                      <a:pt x="480645" y="97232"/>
                    </a:cubicBezTo>
                    <a:cubicBezTo>
                      <a:pt x="480645" y="76544"/>
                      <a:pt x="491679" y="50340"/>
                      <a:pt x="472370" y="35169"/>
                    </a:cubicBezTo>
                    <a:cubicBezTo>
                      <a:pt x="453061" y="19998"/>
                      <a:pt x="388930" y="0"/>
                      <a:pt x="364794" y="6206"/>
                    </a:cubicBezTo>
                    <a:cubicBezTo>
                      <a:pt x="340658" y="12412"/>
                      <a:pt x="335141" y="52409"/>
                      <a:pt x="327556" y="72407"/>
                    </a:cubicBezTo>
                    <a:cubicBezTo>
                      <a:pt x="319971" y="92405"/>
                      <a:pt x="327556" y="112403"/>
                      <a:pt x="319281" y="126195"/>
                    </a:cubicBezTo>
                    <a:cubicBezTo>
                      <a:pt x="311006" y="139987"/>
                      <a:pt x="302730" y="145504"/>
                      <a:pt x="277905" y="155158"/>
                    </a:cubicBezTo>
                    <a:cubicBezTo>
                      <a:pt x="253080" y="164812"/>
                      <a:pt x="193086" y="173088"/>
                      <a:pt x="170329" y="184121"/>
                    </a:cubicBezTo>
                    <a:cubicBezTo>
                      <a:pt x="147573" y="195155"/>
                      <a:pt x="152399" y="211705"/>
                      <a:pt x="141366" y="221359"/>
                    </a:cubicBezTo>
                    <a:cubicBezTo>
                      <a:pt x="130333" y="231013"/>
                      <a:pt x="122747" y="222048"/>
                      <a:pt x="104128" y="242046"/>
                    </a:cubicBezTo>
                    <a:cubicBezTo>
                      <a:pt x="85509" y="262044"/>
                      <a:pt x="45513" y="311696"/>
                      <a:pt x="29652" y="341348"/>
                    </a:cubicBezTo>
                    <a:cubicBezTo>
                      <a:pt x="13791" y="371001"/>
                      <a:pt x="10343" y="395136"/>
                      <a:pt x="8964" y="419961"/>
                    </a:cubicBezTo>
                    <a:cubicBezTo>
                      <a:pt x="7585" y="444786"/>
                      <a:pt x="0" y="472371"/>
                      <a:pt x="21377" y="490300"/>
                    </a:cubicBezTo>
                    <a:cubicBezTo>
                      <a:pt x="42754" y="508229"/>
                      <a:pt x="103438" y="524090"/>
                      <a:pt x="137228" y="527538"/>
                    </a:cubicBezTo>
                    <a:cubicBezTo>
                      <a:pt x="171018" y="530986"/>
                      <a:pt x="204119" y="510299"/>
                      <a:pt x="224117" y="510988"/>
                    </a:cubicBezTo>
                    <a:cubicBezTo>
                      <a:pt x="244115" y="511677"/>
                      <a:pt x="243425" y="520642"/>
                      <a:pt x="257217" y="531675"/>
                    </a:cubicBezTo>
                    <a:cubicBezTo>
                      <a:pt x="271009" y="542708"/>
                      <a:pt x="284111" y="567535"/>
                      <a:pt x="306868" y="577189"/>
                    </a:cubicBezTo>
                    <a:cubicBezTo>
                      <a:pt x="329625" y="586843"/>
                      <a:pt x="367553" y="584774"/>
                      <a:pt x="393757" y="589601"/>
                    </a:cubicBezTo>
                    <a:cubicBezTo>
                      <a:pt x="419961" y="594428"/>
                      <a:pt x="435132" y="615806"/>
                      <a:pt x="455820" y="610289"/>
                    </a:cubicBezTo>
                    <a:close/>
                  </a:path>
                </a:pathLst>
              </a:cu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62496" y="3352800"/>
                <a:ext cx="693730" cy="695109"/>
              </a:xfrm>
              <a:custGeom>
                <a:avLst/>
                <a:gdLst>
                  <a:gd name="connsiteX0" fmla="*/ 448235 w 693730"/>
                  <a:gd name="connsiteY0" fmla="*/ 626840 h 695109"/>
                  <a:gd name="connsiteX1" fmla="*/ 514436 w 693730"/>
                  <a:gd name="connsiteY1" fmla="*/ 659940 h 695109"/>
                  <a:gd name="connsiteX2" fmla="*/ 580637 w 693730"/>
                  <a:gd name="connsiteY2" fmla="*/ 684765 h 695109"/>
                  <a:gd name="connsiteX3" fmla="*/ 650976 w 693730"/>
                  <a:gd name="connsiteY3" fmla="*/ 684765 h 695109"/>
                  <a:gd name="connsiteX4" fmla="*/ 667526 w 693730"/>
                  <a:gd name="connsiteY4" fmla="*/ 622702 h 695109"/>
                  <a:gd name="connsiteX5" fmla="*/ 646838 w 693730"/>
                  <a:gd name="connsiteY5" fmla="*/ 602014 h 695109"/>
                  <a:gd name="connsiteX6" fmla="*/ 646838 w 693730"/>
                  <a:gd name="connsiteY6" fmla="*/ 556501 h 695109"/>
                  <a:gd name="connsiteX7" fmla="*/ 646838 w 693730"/>
                  <a:gd name="connsiteY7" fmla="*/ 527538 h 695109"/>
                  <a:gd name="connsiteX8" fmla="*/ 646838 w 693730"/>
                  <a:gd name="connsiteY8" fmla="*/ 473750 h 695109"/>
                  <a:gd name="connsiteX9" fmla="*/ 679938 w 693730"/>
                  <a:gd name="connsiteY9" fmla="*/ 453062 h 695109"/>
                  <a:gd name="connsiteX10" fmla="*/ 692351 w 693730"/>
                  <a:gd name="connsiteY10" fmla="*/ 436512 h 695109"/>
                  <a:gd name="connsiteX11" fmla="*/ 688214 w 693730"/>
                  <a:gd name="connsiteY11" fmla="*/ 395136 h 695109"/>
                  <a:gd name="connsiteX12" fmla="*/ 667526 w 693730"/>
                  <a:gd name="connsiteY12" fmla="*/ 337211 h 695109"/>
                  <a:gd name="connsiteX13" fmla="*/ 630288 w 693730"/>
                  <a:gd name="connsiteY13" fmla="*/ 299973 h 695109"/>
                  <a:gd name="connsiteX14" fmla="*/ 547537 w 693730"/>
                  <a:gd name="connsiteY14" fmla="*/ 250322 h 695109"/>
                  <a:gd name="connsiteX15" fmla="*/ 468923 w 693730"/>
                  <a:gd name="connsiteY15" fmla="*/ 242047 h 695109"/>
                  <a:gd name="connsiteX16" fmla="*/ 448235 w 693730"/>
                  <a:gd name="connsiteY16" fmla="*/ 188259 h 695109"/>
                  <a:gd name="connsiteX17" fmla="*/ 427547 w 693730"/>
                  <a:gd name="connsiteY17" fmla="*/ 101370 h 695109"/>
                  <a:gd name="connsiteX18" fmla="*/ 353071 w 693730"/>
                  <a:gd name="connsiteY18" fmla="*/ 51719 h 695109"/>
                  <a:gd name="connsiteX19" fmla="*/ 245495 w 693730"/>
                  <a:gd name="connsiteY19" fmla="*/ 6206 h 695109"/>
                  <a:gd name="connsiteX20" fmla="*/ 104818 w 693730"/>
                  <a:gd name="connsiteY20" fmla="*/ 14481 h 695109"/>
                  <a:gd name="connsiteX21" fmla="*/ 42755 w 693730"/>
                  <a:gd name="connsiteY21" fmla="*/ 35169 h 695109"/>
                  <a:gd name="connsiteX22" fmla="*/ 1379 w 693730"/>
                  <a:gd name="connsiteY22" fmla="*/ 155158 h 695109"/>
                  <a:gd name="connsiteX23" fmla="*/ 51030 w 693730"/>
                  <a:gd name="connsiteY23" fmla="*/ 254460 h 695109"/>
                  <a:gd name="connsiteX24" fmla="*/ 224807 w 693730"/>
                  <a:gd name="connsiteY24" fmla="*/ 370311 h 695109"/>
                  <a:gd name="connsiteX25" fmla="*/ 303421 w 693730"/>
                  <a:gd name="connsiteY25" fmla="*/ 424099 h 695109"/>
                  <a:gd name="connsiteX26" fmla="*/ 295146 w 693730"/>
                  <a:gd name="connsiteY26" fmla="*/ 469612 h 695109"/>
                  <a:gd name="connsiteX27" fmla="*/ 311696 w 693730"/>
                  <a:gd name="connsiteY27" fmla="*/ 519263 h 695109"/>
                  <a:gd name="connsiteX28" fmla="*/ 369622 w 693730"/>
                  <a:gd name="connsiteY28" fmla="*/ 544088 h 695109"/>
                  <a:gd name="connsiteX29" fmla="*/ 386172 w 693730"/>
                  <a:gd name="connsiteY29" fmla="*/ 581327 h 695109"/>
                  <a:gd name="connsiteX30" fmla="*/ 386172 w 693730"/>
                  <a:gd name="connsiteY30" fmla="*/ 639252 h 695109"/>
                  <a:gd name="connsiteX31" fmla="*/ 448235 w 693730"/>
                  <a:gd name="connsiteY31" fmla="*/ 626840 h 6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3730" h="695109">
                    <a:moveTo>
                      <a:pt x="448235" y="626840"/>
                    </a:moveTo>
                    <a:cubicBezTo>
                      <a:pt x="469612" y="630288"/>
                      <a:pt x="492369" y="650286"/>
                      <a:pt x="514436" y="659940"/>
                    </a:cubicBezTo>
                    <a:cubicBezTo>
                      <a:pt x="536503" y="669594"/>
                      <a:pt x="557880" y="680628"/>
                      <a:pt x="580637" y="684765"/>
                    </a:cubicBezTo>
                    <a:cubicBezTo>
                      <a:pt x="603394" y="688903"/>
                      <a:pt x="636495" y="695109"/>
                      <a:pt x="650976" y="684765"/>
                    </a:cubicBezTo>
                    <a:cubicBezTo>
                      <a:pt x="665457" y="674421"/>
                      <a:pt x="668216" y="636494"/>
                      <a:pt x="667526" y="622702"/>
                    </a:cubicBezTo>
                    <a:cubicBezTo>
                      <a:pt x="666836" y="608910"/>
                      <a:pt x="650286" y="613048"/>
                      <a:pt x="646838" y="602014"/>
                    </a:cubicBezTo>
                    <a:cubicBezTo>
                      <a:pt x="643390" y="590981"/>
                      <a:pt x="646838" y="556501"/>
                      <a:pt x="646838" y="556501"/>
                    </a:cubicBezTo>
                    <a:lnTo>
                      <a:pt x="646838" y="527538"/>
                    </a:lnTo>
                    <a:cubicBezTo>
                      <a:pt x="646838" y="513746"/>
                      <a:pt x="641321" y="486163"/>
                      <a:pt x="646838" y="473750"/>
                    </a:cubicBezTo>
                    <a:cubicBezTo>
                      <a:pt x="652355" y="461337"/>
                      <a:pt x="672353" y="459268"/>
                      <a:pt x="679938" y="453062"/>
                    </a:cubicBezTo>
                    <a:cubicBezTo>
                      <a:pt x="687524" y="446856"/>
                      <a:pt x="690972" y="446166"/>
                      <a:pt x="692351" y="436512"/>
                    </a:cubicBezTo>
                    <a:cubicBezTo>
                      <a:pt x="693730" y="426858"/>
                      <a:pt x="692351" y="411686"/>
                      <a:pt x="688214" y="395136"/>
                    </a:cubicBezTo>
                    <a:cubicBezTo>
                      <a:pt x="684077" y="378586"/>
                      <a:pt x="677180" y="353071"/>
                      <a:pt x="667526" y="337211"/>
                    </a:cubicBezTo>
                    <a:cubicBezTo>
                      <a:pt x="657872" y="321351"/>
                      <a:pt x="650286" y="314454"/>
                      <a:pt x="630288" y="299973"/>
                    </a:cubicBezTo>
                    <a:cubicBezTo>
                      <a:pt x="610290" y="285492"/>
                      <a:pt x="574431" y="259976"/>
                      <a:pt x="547537" y="250322"/>
                    </a:cubicBezTo>
                    <a:cubicBezTo>
                      <a:pt x="520643" y="240668"/>
                      <a:pt x="485473" y="252391"/>
                      <a:pt x="468923" y="242047"/>
                    </a:cubicBezTo>
                    <a:cubicBezTo>
                      <a:pt x="452373" y="231703"/>
                      <a:pt x="455131" y="211705"/>
                      <a:pt x="448235" y="188259"/>
                    </a:cubicBezTo>
                    <a:cubicBezTo>
                      <a:pt x="441339" y="164813"/>
                      <a:pt x="443408" y="124127"/>
                      <a:pt x="427547" y="101370"/>
                    </a:cubicBezTo>
                    <a:cubicBezTo>
                      <a:pt x="411686" y="78613"/>
                      <a:pt x="383413" y="67580"/>
                      <a:pt x="353071" y="51719"/>
                    </a:cubicBezTo>
                    <a:cubicBezTo>
                      <a:pt x="322729" y="35858"/>
                      <a:pt x="286871" y="12412"/>
                      <a:pt x="245495" y="6206"/>
                    </a:cubicBezTo>
                    <a:cubicBezTo>
                      <a:pt x="204119" y="0"/>
                      <a:pt x="138608" y="9654"/>
                      <a:pt x="104818" y="14481"/>
                    </a:cubicBezTo>
                    <a:cubicBezTo>
                      <a:pt x="71028" y="19308"/>
                      <a:pt x="59995" y="11723"/>
                      <a:pt x="42755" y="35169"/>
                    </a:cubicBezTo>
                    <a:cubicBezTo>
                      <a:pt x="25515" y="58615"/>
                      <a:pt x="0" y="118610"/>
                      <a:pt x="1379" y="155158"/>
                    </a:cubicBezTo>
                    <a:cubicBezTo>
                      <a:pt x="2758" y="191706"/>
                      <a:pt x="13792" y="218601"/>
                      <a:pt x="51030" y="254460"/>
                    </a:cubicBezTo>
                    <a:cubicBezTo>
                      <a:pt x="88268" y="290319"/>
                      <a:pt x="182742" y="342038"/>
                      <a:pt x="224807" y="370311"/>
                    </a:cubicBezTo>
                    <a:cubicBezTo>
                      <a:pt x="266872" y="398584"/>
                      <a:pt x="291698" y="407549"/>
                      <a:pt x="303421" y="424099"/>
                    </a:cubicBezTo>
                    <a:cubicBezTo>
                      <a:pt x="315144" y="440649"/>
                      <a:pt x="293767" y="453751"/>
                      <a:pt x="295146" y="469612"/>
                    </a:cubicBezTo>
                    <a:cubicBezTo>
                      <a:pt x="296525" y="485473"/>
                      <a:pt x="299283" y="506850"/>
                      <a:pt x="311696" y="519263"/>
                    </a:cubicBezTo>
                    <a:cubicBezTo>
                      <a:pt x="324109" y="531676"/>
                      <a:pt x="357209" y="533744"/>
                      <a:pt x="369622" y="544088"/>
                    </a:cubicBezTo>
                    <a:cubicBezTo>
                      <a:pt x="382035" y="554432"/>
                      <a:pt x="383414" y="565466"/>
                      <a:pt x="386172" y="581327"/>
                    </a:cubicBezTo>
                    <a:cubicBezTo>
                      <a:pt x="388930" y="597188"/>
                      <a:pt x="376518" y="628908"/>
                      <a:pt x="386172" y="639252"/>
                    </a:cubicBezTo>
                    <a:cubicBezTo>
                      <a:pt x="395826" y="649596"/>
                      <a:pt x="426858" y="623392"/>
                      <a:pt x="448235" y="626840"/>
                    </a:cubicBezTo>
                    <a:close/>
                  </a:path>
                </a:pathLst>
              </a:cu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642172" y="3254194"/>
                <a:ext cx="739244" cy="768206"/>
              </a:xfrm>
              <a:custGeom>
                <a:avLst/>
                <a:gdLst>
                  <a:gd name="connsiteX0" fmla="*/ 49651 w 739244"/>
                  <a:gd name="connsiteY0" fmla="*/ 270321 h 768206"/>
                  <a:gd name="connsiteX1" fmla="*/ 41376 w 739244"/>
                  <a:gd name="connsiteY1" fmla="*/ 216532 h 768206"/>
                  <a:gd name="connsiteX2" fmla="*/ 49651 w 739244"/>
                  <a:gd name="connsiteY2" fmla="*/ 162744 h 768206"/>
                  <a:gd name="connsiteX3" fmla="*/ 70339 w 739244"/>
                  <a:gd name="connsiteY3" fmla="*/ 158607 h 768206"/>
                  <a:gd name="connsiteX4" fmla="*/ 91027 w 739244"/>
                  <a:gd name="connsiteY4" fmla="*/ 158607 h 768206"/>
                  <a:gd name="connsiteX5" fmla="*/ 111714 w 739244"/>
                  <a:gd name="connsiteY5" fmla="*/ 146194 h 768206"/>
                  <a:gd name="connsiteX6" fmla="*/ 132402 w 739244"/>
                  <a:gd name="connsiteY6" fmla="*/ 88268 h 768206"/>
                  <a:gd name="connsiteX7" fmla="*/ 182053 w 739244"/>
                  <a:gd name="connsiteY7" fmla="*/ 38617 h 768206"/>
                  <a:gd name="connsiteX8" fmla="*/ 219291 w 739244"/>
                  <a:gd name="connsiteY8" fmla="*/ 22067 h 768206"/>
                  <a:gd name="connsiteX9" fmla="*/ 277217 w 739244"/>
                  <a:gd name="connsiteY9" fmla="*/ 1379 h 768206"/>
                  <a:gd name="connsiteX10" fmla="*/ 335142 w 739244"/>
                  <a:gd name="connsiteY10" fmla="*/ 30342 h 768206"/>
                  <a:gd name="connsiteX11" fmla="*/ 376518 w 739244"/>
                  <a:gd name="connsiteY11" fmla="*/ 5517 h 768206"/>
                  <a:gd name="connsiteX12" fmla="*/ 430306 w 739244"/>
                  <a:gd name="connsiteY12" fmla="*/ 46893 h 768206"/>
                  <a:gd name="connsiteX13" fmla="*/ 471682 w 739244"/>
                  <a:gd name="connsiteY13" fmla="*/ 55168 h 768206"/>
                  <a:gd name="connsiteX14" fmla="*/ 591671 w 739244"/>
                  <a:gd name="connsiteY14" fmla="*/ 42755 h 768206"/>
                  <a:gd name="connsiteX15" fmla="*/ 633046 w 739244"/>
                  <a:gd name="connsiteY15" fmla="*/ 125506 h 768206"/>
                  <a:gd name="connsiteX16" fmla="*/ 670284 w 739244"/>
                  <a:gd name="connsiteY16" fmla="*/ 278596 h 768206"/>
                  <a:gd name="connsiteX17" fmla="*/ 670284 w 739244"/>
                  <a:gd name="connsiteY17" fmla="*/ 278596 h 768206"/>
                  <a:gd name="connsiteX18" fmla="*/ 686835 w 739244"/>
                  <a:gd name="connsiteY18" fmla="*/ 365484 h 768206"/>
                  <a:gd name="connsiteX19" fmla="*/ 732348 w 739244"/>
                  <a:gd name="connsiteY19" fmla="*/ 431685 h 768206"/>
                  <a:gd name="connsiteX20" fmla="*/ 645459 w 739244"/>
                  <a:gd name="connsiteY20" fmla="*/ 489611 h 768206"/>
                  <a:gd name="connsiteX21" fmla="*/ 690972 w 739244"/>
                  <a:gd name="connsiteY21" fmla="*/ 597188 h 768206"/>
                  <a:gd name="connsiteX22" fmla="*/ 653734 w 739244"/>
                  <a:gd name="connsiteY22" fmla="*/ 692351 h 768206"/>
                  <a:gd name="connsiteX23" fmla="*/ 637184 w 739244"/>
                  <a:gd name="connsiteY23" fmla="*/ 742002 h 768206"/>
                  <a:gd name="connsiteX24" fmla="*/ 595808 w 739244"/>
                  <a:gd name="connsiteY24" fmla="*/ 750277 h 768206"/>
                  <a:gd name="connsiteX25" fmla="*/ 575121 w 739244"/>
                  <a:gd name="connsiteY25" fmla="*/ 634426 h 768206"/>
                  <a:gd name="connsiteX26" fmla="*/ 546158 w 739244"/>
                  <a:gd name="connsiteY26" fmla="*/ 613738 h 768206"/>
                  <a:gd name="connsiteX27" fmla="*/ 492370 w 739244"/>
                  <a:gd name="connsiteY27" fmla="*/ 547537 h 768206"/>
                  <a:gd name="connsiteX28" fmla="*/ 413756 w 739244"/>
                  <a:gd name="connsiteY28" fmla="*/ 588912 h 768206"/>
                  <a:gd name="connsiteX29" fmla="*/ 235841 w 739244"/>
                  <a:gd name="connsiteY29" fmla="*/ 551674 h 768206"/>
                  <a:gd name="connsiteX30" fmla="*/ 177915 w 739244"/>
                  <a:gd name="connsiteY30" fmla="*/ 460648 h 768206"/>
                  <a:gd name="connsiteX31" fmla="*/ 128265 w 739244"/>
                  <a:gd name="connsiteY31" fmla="*/ 431685 h 768206"/>
                  <a:gd name="connsiteX32" fmla="*/ 12413 w 739244"/>
                  <a:gd name="connsiteY32" fmla="*/ 377897 h 768206"/>
                  <a:gd name="connsiteX33" fmla="*/ 49651 w 739244"/>
                  <a:gd name="connsiteY33" fmla="*/ 270321 h 76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9244" h="768206">
                    <a:moveTo>
                      <a:pt x="49651" y="270321"/>
                    </a:moveTo>
                    <a:cubicBezTo>
                      <a:pt x="54478" y="243427"/>
                      <a:pt x="41376" y="234461"/>
                      <a:pt x="41376" y="216532"/>
                    </a:cubicBezTo>
                    <a:cubicBezTo>
                      <a:pt x="41376" y="198603"/>
                      <a:pt x="44824" y="172398"/>
                      <a:pt x="49651" y="162744"/>
                    </a:cubicBezTo>
                    <a:cubicBezTo>
                      <a:pt x="54478" y="153090"/>
                      <a:pt x="63443" y="159297"/>
                      <a:pt x="70339" y="158607"/>
                    </a:cubicBezTo>
                    <a:cubicBezTo>
                      <a:pt x="77235" y="157917"/>
                      <a:pt x="84131" y="160676"/>
                      <a:pt x="91027" y="158607"/>
                    </a:cubicBezTo>
                    <a:cubicBezTo>
                      <a:pt x="97923" y="156538"/>
                      <a:pt x="104818" y="157917"/>
                      <a:pt x="111714" y="146194"/>
                    </a:cubicBezTo>
                    <a:cubicBezTo>
                      <a:pt x="118610" y="134471"/>
                      <a:pt x="120679" y="106198"/>
                      <a:pt x="132402" y="88268"/>
                    </a:cubicBezTo>
                    <a:cubicBezTo>
                      <a:pt x="144125" y="70339"/>
                      <a:pt x="167572" y="49650"/>
                      <a:pt x="182053" y="38617"/>
                    </a:cubicBezTo>
                    <a:cubicBezTo>
                      <a:pt x="196534" y="27584"/>
                      <a:pt x="203430" y="28273"/>
                      <a:pt x="219291" y="22067"/>
                    </a:cubicBezTo>
                    <a:cubicBezTo>
                      <a:pt x="235152" y="15861"/>
                      <a:pt x="257908" y="0"/>
                      <a:pt x="277217" y="1379"/>
                    </a:cubicBezTo>
                    <a:cubicBezTo>
                      <a:pt x="296526" y="2758"/>
                      <a:pt x="318592" y="29652"/>
                      <a:pt x="335142" y="30342"/>
                    </a:cubicBezTo>
                    <a:cubicBezTo>
                      <a:pt x="351692" y="31032"/>
                      <a:pt x="360657" y="2759"/>
                      <a:pt x="376518" y="5517"/>
                    </a:cubicBezTo>
                    <a:cubicBezTo>
                      <a:pt x="392379" y="8276"/>
                      <a:pt x="414445" y="38618"/>
                      <a:pt x="430306" y="46893"/>
                    </a:cubicBezTo>
                    <a:cubicBezTo>
                      <a:pt x="446167" y="55168"/>
                      <a:pt x="444788" y="55858"/>
                      <a:pt x="471682" y="55168"/>
                    </a:cubicBezTo>
                    <a:cubicBezTo>
                      <a:pt x="498576" y="54478"/>
                      <a:pt x="564777" y="31032"/>
                      <a:pt x="591671" y="42755"/>
                    </a:cubicBezTo>
                    <a:cubicBezTo>
                      <a:pt x="618565" y="54478"/>
                      <a:pt x="619944" y="86199"/>
                      <a:pt x="633046" y="125506"/>
                    </a:cubicBezTo>
                    <a:cubicBezTo>
                      <a:pt x="646148" y="164813"/>
                      <a:pt x="670284" y="278596"/>
                      <a:pt x="670284" y="278596"/>
                    </a:cubicBezTo>
                    <a:lnTo>
                      <a:pt x="670284" y="278596"/>
                    </a:lnTo>
                    <a:cubicBezTo>
                      <a:pt x="673043" y="293077"/>
                      <a:pt x="676491" y="339969"/>
                      <a:pt x="686835" y="365484"/>
                    </a:cubicBezTo>
                    <a:cubicBezTo>
                      <a:pt x="697179" y="390999"/>
                      <a:pt x="739244" y="410997"/>
                      <a:pt x="732348" y="431685"/>
                    </a:cubicBezTo>
                    <a:cubicBezTo>
                      <a:pt x="725452" y="452373"/>
                      <a:pt x="652355" y="462027"/>
                      <a:pt x="645459" y="489611"/>
                    </a:cubicBezTo>
                    <a:cubicBezTo>
                      <a:pt x="638563" y="517195"/>
                      <a:pt x="689593" y="563398"/>
                      <a:pt x="690972" y="597188"/>
                    </a:cubicBezTo>
                    <a:cubicBezTo>
                      <a:pt x="692351" y="630978"/>
                      <a:pt x="662699" y="668215"/>
                      <a:pt x="653734" y="692351"/>
                    </a:cubicBezTo>
                    <a:cubicBezTo>
                      <a:pt x="644769" y="716487"/>
                      <a:pt x="646838" y="732348"/>
                      <a:pt x="637184" y="742002"/>
                    </a:cubicBezTo>
                    <a:cubicBezTo>
                      <a:pt x="627530" y="751656"/>
                      <a:pt x="606152" y="768206"/>
                      <a:pt x="595808" y="750277"/>
                    </a:cubicBezTo>
                    <a:cubicBezTo>
                      <a:pt x="585464" y="732348"/>
                      <a:pt x="583396" y="657182"/>
                      <a:pt x="575121" y="634426"/>
                    </a:cubicBezTo>
                    <a:cubicBezTo>
                      <a:pt x="566846" y="611670"/>
                      <a:pt x="559950" y="628219"/>
                      <a:pt x="546158" y="613738"/>
                    </a:cubicBezTo>
                    <a:cubicBezTo>
                      <a:pt x="532366" y="599257"/>
                      <a:pt x="514437" y="551675"/>
                      <a:pt x="492370" y="547537"/>
                    </a:cubicBezTo>
                    <a:cubicBezTo>
                      <a:pt x="470303" y="543399"/>
                      <a:pt x="456511" y="588223"/>
                      <a:pt x="413756" y="588912"/>
                    </a:cubicBezTo>
                    <a:cubicBezTo>
                      <a:pt x="371001" y="589601"/>
                      <a:pt x="275148" y="573051"/>
                      <a:pt x="235841" y="551674"/>
                    </a:cubicBezTo>
                    <a:cubicBezTo>
                      <a:pt x="196534" y="530297"/>
                      <a:pt x="195844" y="480646"/>
                      <a:pt x="177915" y="460648"/>
                    </a:cubicBezTo>
                    <a:cubicBezTo>
                      <a:pt x="159986" y="440650"/>
                      <a:pt x="155849" y="445477"/>
                      <a:pt x="128265" y="431685"/>
                    </a:cubicBezTo>
                    <a:cubicBezTo>
                      <a:pt x="100681" y="417893"/>
                      <a:pt x="24826" y="399964"/>
                      <a:pt x="12413" y="377897"/>
                    </a:cubicBezTo>
                    <a:cubicBezTo>
                      <a:pt x="0" y="355830"/>
                      <a:pt x="44824" y="297215"/>
                      <a:pt x="49651" y="270321"/>
                    </a:cubicBezTo>
                    <a:close/>
                  </a:path>
                </a:pathLst>
              </a:custGeom>
              <a:solidFill>
                <a:srgbClr val="6EA0B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481155" y="3619672"/>
                <a:ext cx="739933" cy="514436"/>
              </a:xfrm>
              <a:custGeom>
                <a:avLst/>
                <a:gdLst>
                  <a:gd name="connsiteX0" fmla="*/ 187569 w 739933"/>
                  <a:gd name="connsiteY0" fmla="*/ 690 h 514436"/>
                  <a:gd name="connsiteX1" fmla="*/ 146193 w 739933"/>
                  <a:gd name="connsiteY1" fmla="*/ 29653 h 514436"/>
                  <a:gd name="connsiteX2" fmla="*/ 117231 w 739933"/>
                  <a:gd name="connsiteY2" fmla="*/ 99991 h 514436"/>
                  <a:gd name="connsiteX3" fmla="*/ 108955 w 739933"/>
                  <a:gd name="connsiteY3" fmla="*/ 145504 h 514436"/>
                  <a:gd name="connsiteX4" fmla="*/ 117231 w 739933"/>
                  <a:gd name="connsiteY4" fmla="*/ 203430 h 514436"/>
                  <a:gd name="connsiteX5" fmla="*/ 104818 w 739933"/>
                  <a:gd name="connsiteY5" fmla="*/ 253081 h 514436"/>
                  <a:gd name="connsiteX6" fmla="*/ 67580 w 739933"/>
                  <a:gd name="connsiteY6" fmla="*/ 298594 h 514436"/>
                  <a:gd name="connsiteX7" fmla="*/ 9654 w 739933"/>
                  <a:gd name="connsiteY7" fmla="*/ 315144 h 514436"/>
                  <a:gd name="connsiteX8" fmla="*/ 9654 w 739933"/>
                  <a:gd name="connsiteY8" fmla="*/ 373070 h 514436"/>
                  <a:gd name="connsiteX9" fmla="*/ 51030 w 739933"/>
                  <a:gd name="connsiteY9" fmla="*/ 385483 h 514436"/>
                  <a:gd name="connsiteX10" fmla="*/ 104818 w 739933"/>
                  <a:gd name="connsiteY10" fmla="*/ 414446 h 514436"/>
                  <a:gd name="connsiteX11" fmla="*/ 162744 w 739933"/>
                  <a:gd name="connsiteY11" fmla="*/ 414446 h 514436"/>
                  <a:gd name="connsiteX12" fmla="*/ 199982 w 739933"/>
                  <a:gd name="connsiteY12" fmla="*/ 389620 h 514436"/>
                  <a:gd name="connsiteX13" fmla="*/ 249632 w 739933"/>
                  <a:gd name="connsiteY13" fmla="*/ 377208 h 514436"/>
                  <a:gd name="connsiteX14" fmla="*/ 332383 w 739933"/>
                  <a:gd name="connsiteY14" fmla="*/ 389620 h 514436"/>
                  <a:gd name="connsiteX15" fmla="*/ 394447 w 739933"/>
                  <a:gd name="connsiteY15" fmla="*/ 426858 h 514436"/>
                  <a:gd name="connsiteX16" fmla="*/ 502023 w 739933"/>
                  <a:gd name="connsiteY16" fmla="*/ 480647 h 514436"/>
                  <a:gd name="connsiteX17" fmla="*/ 564087 w 739933"/>
                  <a:gd name="connsiteY17" fmla="*/ 509609 h 514436"/>
                  <a:gd name="connsiteX18" fmla="*/ 609600 w 739933"/>
                  <a:gd name="connsiteY18" fmla="*/ 509609 h 514436"/>
                  <a:gd name="connsiteX19" fmla="*/ 692351 w 739933"/>
                  <a:gd name="connsiteY19" fmla="*/ 501334 h 514436"/>
                  <a:gd name="connsiteX20" fmla="*/ 729589 w 739933"/>
                  <a:gd name="connsiteY20" fmla="*/ 484784 h 514436"/>
                  <a:gd name="connsiteX21" fmla="*/ 737864 w 739933"/>
                  <a:gd name="connsiteY21" fmla="*/ 397895 h 514436"/>
                  <a:gd name="connsiteX22" fmla="*/ 717176 w 739933"/>
                  <a:gd name="connsiteY22" fmla="*/ 339970 h 514436"/>
                  <a:gd name="connsiteX23" fmla="*/ 696488 w 739933"/>
                  <a:gd name="connsiteY23" fmla="*/ 277906 h 514436"/>
                  <a:gd name="connsiteX24" fmla="*/ 638563 w 739933"/>
                  <a:gd name="connsiteY24" fmla="*/ 261356 h 514436"/>
                  <a:gd name="connsiteX25" fmla="*/ 617875 w 739933"/>
                  <a:gd name="connsiteY25" fmla="*/ 236531 h 514436"/>
                  <a:gd name="connsiteX26" fmla="*/ 485473 w 739933"/>
                  <a:gd name="connsiteY26" fmla="*/ 195155 h 514436"/>
                  <a:gd name="connsiteX27" fmla="*/ 460648 w 739933"/>
                  <a:gd name="connsiteY27" fmla="*/ 186880 h 514436"/>
                  <a:gd name="connsiteX28" fmla="*/ 402722 w 739933"/>
                  <a:gd name="connsiteY28" fmla="*/ 191018 h 514436"/>
                  <a:gd name="connsiteX29" fmla="*/ 373759 w 739933"/>
                  <a:gd name="connsiteY29" fmla="*/ 191018 h 514436"/>
                  <a:gd name="connsiteX30" fmla="*/ 357209 w 739933"/>
                  <a:gd name="connsiteY30" fmla="*/ 149642 h 514436"/>
                  <a:gd name="connsiteX31" fmla="*/ 365484 w 739933"/>
                  <a:gd name="connsiteY31" fmla="*/ 95854 h 514436"/>
                  <a:gd name="connsiteX32" fmla="*/ 373759 w 739933"/>
                  <a:gd name="connsiteY32" fmla="*/ 87579 h 514436"/>
                  <a:gd name="connsiteX33" fmla="*/ 344796 w 739933"/>
                  <a:gd name="connsiteY33" fmla="*/ 62753 h 514436"/>
                  <a:gd name="connsiteX34" fmla="*/ 266183 w 739933"/>
                  <a:gd name="connsiteY34" fmla="*/ 25515 h 514436"/>
                  <a:gd name="connsiteX35" fmla="*/ 187569 w 739933"/>
                  <a:gd name="connsiteY35" fmla="*/ 690 h 51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33" h="514436">
                    <a:moveTo>
                      <a:pt x="187569" y="690"/>
                    </a:moveTo>
                    <a:cubicBezTo>
                      <a:pt x="167571" y="1380"/>
                      <a:pt x="157916" y="13103"/>
                      <a:pt x="146193" y="29653"/>
                    </a:cubicBezTo>
                    <a:cubicBezTo>
                      <a:pt x="134470" y="46203"/>
                      <a:pt x="123437" y="80682"/>
                      <a:pt x="117231" y="99991"/>
                    </a:cubicBezTo>
                    <a:cubicBezTo>
                      <a:pt x="111025" y="119300"/>
                      <a:pt x="108955" y="128264"/>
                      <a:pt x="108955" y="145504"/>
                    </a:cubicBezTo>
                    <a:cubicBezTo>
                      <a:pt x="108955" y="162744"/>
                      <a:pt x="117920" y="185501"/>
                      <a:pt x="117231" y="203430"/>
                    </a:cubicBezTo>
                    <a:cubicBezTo>
                      <a:pt x="116542" y="221359"/>
                      <a:pt x="113093" y="237220"/>
                      <a:pt x="104818" y="253081"/>
                    </a:cubicBezTo>
                    <a:cubicBezTo>
                      <a:pt x="96543" y="268942"/>
                      <a:pt x="83441" y="288250"/>
                      <a:pt x="67580" y="298594"/>
                    </a:cubicBezTo>
                    <a:cubicBezTo>
                      <a:pt x="51719" y="308938"/>
                      <a:pt x="19308" y="302731"/>
                      <a:pt x="9654" y="315144"/>
                    </a:cubicBezTo>
                    <a:cubicBezTo>
                      <a:pt x="0" y="327557"/>
                      <a:pt x="2758" y="361347"/>
                      <a:pt x="9654" y="373070"/>
                    </a:cubicBezTo>
                    <a:cubicBezTo>
                      <a:pt x="16550" y="384793"/>
                      <a:pt x="35169" y="378587"/>
                      <a:pt x="51030" y="385483"/>
                    </a:cubicBezTo>
                    <a:cubicBezTo>
                      <a:pt x="66891" y="392379"/>
                      <a:pt x="86199" y="409619"/>
                      <a:pt x="104818" y="414446"/>
                    </a:cubicBezTo>
                    <a:cubicBezTo>
                      <a:pt x="123437" y="419273"/>
                      <a:pt x="146883" y="418584"/>
                      <a:pt x="162744" y="414446"/>
                    </a:cubicBezTo>
                    <a:cubicBezTo>
                      <a:pt x="178605" y="410308"/>
                      <a:pt x="185501" y="395826"/>
                      <a:pt x="199982" y="389620"/>
                    </a:cubicBezTo>
                    <a:cubicBezTo>
                      <a:pt x="214463" y="383414"/>
                      <a:pt x="227565" y="377208"/>
                      <a:pt x="249632" y="377208"/>
                    </a:cubicBezTo>
                    <a:cubicBezTo>
                      <a:pt x="271699" y="377208"/>
                      <a:pt x="308247" y="381345"/>
                      <a:pt x="332383" y="389620"/>
                    </a:cubicBezTo>
                    <a:cubicBezTo>
                      <a:pt x="356519" y="397895"/>
                      <a:pt x="366174" y="411687"/>
                      <a:pt x="394447" y="426858"/>
                    </a:cubicBezTo>
                    <a:cubicBezTo>
                      <a:pt x="422720" y="442029"/>
                      <a:pt x="473750" y="466855"/>
                      <a:pt x="502023" y="480647"/>
                    </a:cubicBezTo>
                    <a:cubicBezTo>
                      <a:pt x="530296" y="494439"/>
                      <a:pt x="546158" y="504782"/>
                      <a:pt x="564087" y="509609"/>
                    </a:cubicBezTo>
                    <a:cubicBezTo>
                      <a:pt x="582017" y="514436"/>
                      <a:pt x="588223" y="510988"/>
                      <a:pt x="609600" y="509609"/>
                    </a:cubicBezTo>
                    <a:cubicBezTo>
                      <a:pt x="630977" y="508230"/>
                      <a:pt x="672353" y="505472"/>
                      <a:pt x="692351" y="501334"/>
                    </a:cubicBezTo>
                    <a:cubicBezTo>
                      <a:pt x="712349" y="497197"/>
                      <a:pt x="722004" y="502024"/>
                      <a:pt x="729589" y="484784"/>
                    </a:cubicBezTo>
                    <a:cubicBezTo>
                      <a:pt x="737174" y="467544"/>
                      <a:pt x="739933" y="422031"/>
                      <a:pt x="737864" y="397895"/>
                    </a:cubicBezTo>
                    <a:cubicBezTo>
                      <a:pt x="735795" y="373759"/>
                      <a:pt x="724072" y="359968"/>
                      <a:pt x="717176" y="339970"/>
                    </a:cubicBezTo>
                    <a:cubicBezTo>
                      <a:pt x="710280" y="319972"/>
                      <a:pt x="709590" y="291008"/>
                      <a:pt x="696488" y="277906"/>
                    </a:cubicBezTo>
                    <a:cubicBezTo>
                      <a:pt x="683386" y="264804"/>
                      <a:pt x="651665" y="268252"/>
                      <a:pt x="638563" y="261356"/>
                    </a:cubicBezTo>
                    <a:cubicBezTo>
                      <a:pt x="625461" y="254460"/>
                      <a:pt x="643390" y="247565"/>
                      <a:pt x="617875" y="236531"/>
                    </a:cubicBezTo>
                    <a:cubicBezTo>
                      <a:pt x="592360" y="225498"/>
                      <a:pt x="511677" y="203430"/>
                      <a:pt x="485473" y="195155"/>
                    </a:cubicBezTo>
                    <a:cubicBezTo>
                      <a:pt x="459269" y="186880"/>
                      <a:pt x="474440" y="187569"/>
                      <a:pt x="460648" y="186880"/>
                    </a:cubicBezTo>
                    <a:cubicBezTo>
                      <a:pt x="446856" y="186191"/>
                      <a:pt x="417203" y="190328"/>
                      <a:pt x="402722" y="191018"/>
                    </a:cubicBezTo>
                    <a:cubicBezTo>
                      <a:pt x="388241" y="191708"/>
                      <a:pt x="381344" y="197914"/>
                      <a:pt x="373759" y="191018"/>
                    </a:cubicBezTo>
                    <a:cubicBezTo>
                      <a:pt x="366174" y="184122"/>
                      <a:pt x="358588" y="165503"/>
                      <a:pt x="357209" y="149642"/>
                    </a:cubicBezTo>
                    <a:cubicBezTo>
                      <a:pt x="355830" y="133781"/>
                      <a:pt x="362726" y="106198"/>
                      <a:pt x="365484" y="95854"/>
                    </a:cubicBezTo>
                    <a:cubicBezTo>
                      <a:pt x="368242" y="85510"/>
                      <a:pt x="377207" y="93096"/>
                      <a:pt x="373759" y="87579"/>
                    </a:cubicBezTo>
                    <a:cubicBezTo>
                      <a:pt x="370311" y="82062"/>
                      <a:pt x="362725" y="73097"/>
                      <a:pt x="344796" y="62753"/>
                    </a:cubicBezTo>
                    <a:cubicBezTo>
                      <a:pt x="326867" y="52409"/>
                      <a:pt x="289629" y="35169"/>
                      <a:pt x="266183" y="25515"/>
                    </a:cubicBezTo>
                    <a:cubicBezTo>
                      <a:pt x="242737" y="15861"/>
                      <a:pt x="207567" y="0"/>
                      <a:pt x="187569" y="69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3684494" y="4258925"/>
              <a:ext cx="331005" cy="397205"/>
            </a:xfrm>
            <a:custGeom>
              <a:avLst/>
              <a:gdLst>
                <a:gd name="connsiteX0" fmla="*/ 76545 w 331005"/>
                <a:gd name="connsiteY0" fmla="*/ 6896 h 397205"/>
                <a:gd name="connsiteX1" fmla="*/ 26894 w 331005"/>
                <a:gd name="connsiteY1" fmla="*/ 68959 h 397205"/>
                <a:gd name="connsiteX2" fmla="*/ 2069 w 331005"/>
                <a:gd name="connsiteY2" fmla="*/ 102060 h 397205"/>
                <a:gd name="connsiteX3" fmla="*/ 14482 w 331005"/>
                <a:gd name="connsiteY3" fmla="*/ 172398 h 397205"/>
                <a:gd name="connsiteX4" fmla="*/ 14482 w 331005"/>
                <a:gd name="connsiteY4" fmla="*/ 226186 h 397205"/>
                <a:gd name="connsiteX5" fmla="*/ 55857 w 331005"/>
                <a:gd name="connsiteY5" fmla="*/ 288250 h 397205"/>
                <a:gd name="connsiteX6" fmla="*/ 97233 w 331005"/>
                <a:gd name="connsiteY6" fmla="*/ 284112 h 397205"/>
                <a:gd name="connsiteX7" fmla="*/ 179984 w 331005"/>
                <a:gd name="connsiteY7" fmla="*/ 387551 h 397205"/>
                <a:gd name="connsiteX8" fmla="*/ 229635 w 331005"/>
                <a:gd name="connsiteY8" fmla="*/ 342038 h 397205"/>
                <a:gd name="connsiteX9" fmla="*/ 246185 w 331005"/>
                <a:gd name="connsiteY9" fmla="*/ 238599 h 397205"/>
                <a:gd name="connsiteX10" fmla="*/ 320661 w 331005"/>
                <a:gd name="connsiteY10" fmla="*/ 205499 h 397205"/>
                <a:gd name="connsiteX11" fmla="*/ 308248 w 331005"/>
                <a:gd name="connsiteY11" fmla="*/ 114472 h 397205"/>
                <a:gd name="connsiteX12" fmla="*/ 188259 w 331005"/>
                <a:gd name="connsiteY12" fmla="*/ 118610 h 397205"/>
                <a:gd name="connsiteX13" fmla="*/ 134471 w 331005"/>
                <a:gd name="connsiteY13" fmla="*/ 110335 h 397205"/>
                <a:gd name="connsiteX14" fmla="*/ 76545 w 331005"/>
                <a:gd name="connsiteY14" fmla="*/ 6896 h 39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005" h="397205">
                  <a:moveTo>
                    <a:pt x="76545" y="6896"/>
                  </a:moveTo>
                  <a:cubicBezTo>
                    <a:pt x="58616" y="0"/>
                    <a:pt x="39307" y="53098"/>
                    <a:pt x="26894" y="68959"/>
                  </a:cubicBezTo>
                  <a:cubicBezTo>
                    <a:pt x="14481" y="84820"/>
                    <a:pt x="4138" y="84820"/>
                    <a:pt x="2069" y="102060"/>
                  </a:cubicBezTo>
                  <a:cubicBezTo>
                    <a:pt x="0" y="119300"/>
                    <a:pt x="12413" y="151710"/>
                    <a:pt x="14482" y="172398"/>
                  </a:cubicBezTo>
                  <a:cubicBezTo>
                    <a:pt x="16551" y="193086"/>
                    <a:pt x="7586" y="206877"/>
                    <a:pt x="14482" y="226186"/>
                  </a:cubicBezTo>
                  <a:cubicBezTo>
                    <a:pt x="21378" y="245495"/>
                    <a:pt x="42065" y="278596"/>
                    <a:pt x="55857" y="288250"/>
                  </a:cubicBezTo>
                  <a:cubicBezTo>
                    <a:pt x="69649" y="297904"/>
                    <a:pt x="76545" y="267562"/>
                    <a:pt x="97233" y="284112"/>
                  </a:cubicBezTo>
                  <a:cubicBezTo>
                    <a:pt x="117921" y="300662"/>
                    <a:pt x="157917" y="377897"/>
                    <a:pt x="179984" y="387551"/>
                  </a:cubicBezTo>
                  <a:cubicBezTo>
                    <a:pt x="202051" y="397205"/>
                    <a:pt x="218602" y="366863"/>
                    <a:pt x="229635" y="342038"/>
                  </a:cubicBezTo>
                  <a:cubicBezTo>
                    <a:pt x="240668" y="317213"/>
                    <a:pt x="231014" y="261356"/>
                    <a:pt x="246185" y="238599"/>
                  </a:cubicBezTo>
                  <a:cubicBezTo>
                    <a:pt x="261356" y="215843"/>
                    <a:pt x="310317" y="226187"/>
                    <a:pt x="320661" y="205499"/>
                  </a:cubicBezTo>
                  <a:cubicBezTo>
                    <a:pt x="331005" y="184811"/>
                    <a:pt x="330315" y="128953"/>
                    <a:pt x="308248" y="114472"/>
                  </a:cubicBezTo>
                  <a:cubicBezTo>
                    <a:pt x="286181" y="99991"/>
                    <a:pt x="217222" y="119299"/>
                    <a:pt x="188259" y="118610"/>
                  </a:cubicBezTo>
                  <a:cubicBezTo>
                    <a:pt x="159296" y="117921"/>
                    <a:pt x="151021" y="125506"/>
                    <a:pt x="134471" y="110335"/>
                  </a:cubicBezTo>
                  <a:cubicBezTo>
                    <a:pt x="117921" y="95164"/>
                    <a:pt x="94474" y="13792"/>
                    <a:pt x="76545" y="689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229363" y="4647166"/>
              <a:ext cx="504092" cy="528917"/>
            </a:xfrm>
            <a:custGeom>
              <a:avLst/>
              <a:gdLst>
                <a:gd name="connsiteX0" fmla="*/ 473750 w 504092"/>
                <a:gd name="connsiteY0" fmla="*/ 3448 h 528917"/>
                <a:gd name="connsiteX1" fmla="*/ 382724 w 504092"/>
                <a:gd name="connsiteY1" fmla="*/ 94474 h 528917"/>
                <a:gd name="connsiteX2" fmla="*/ 362036 w 504092"/>
                <a:gd name="connsiteY2" fmla="*/ 160675 h 528917"/>
                <a:gd name="connsiteX3" fmla="*/ 316523 w 504092"/>
                <a:gd name="connsiteY3" fmla="*/ 185500 h 528917"/>
                <a:gd name="connsiteX4" fmla="*/ 271010 w 504092"/>
                <a:gd name="connsiteY4" fmla="*/ 177225 h 528917"/>
                <a:gd name="connsiteX5" fmla="*/ 192396 w 504092"/>
                <a:gd name="connsiteY5" fmla="*/ 156537 h 528917"/>
                <a:gd name="connsiteX6" fmla="*/ 163433 w 504092"/>
                <a:gd name="connsiteY6" fmla="*/ 148262 h 528917"/>
                <a:gd name="connsiteX7" fmla="*/ 130333 w 504092"/>
                <a:gd name="connsiteY7" fmla="*/ 185500 h 528917"/>
                <a:gd name="connsiteX8" fmla="*/ 93095 w 504092"/>
                <a:gd name="connsiteY8" fmla="*/ 189638 h 528917"/>
                <a:gd name="connsiteX9" fmla="*/ 43444 w 504092"/>
                <a:gd name="connsiteY9" fmla="*/ 222738 h 528917"/>
                <a:gd name="connsiteX10" fmla="*/ 2069 w 504092"/>
                <a:gd name="connsiteY10" fmla="*/ 313764 h 528917"/>
                <a:gd name="connsiteX11" fmla="*/ 31032 w 504092"/>
                <a:gd name="connsiteY11" fmla="*/ 375828 h 528917"/>
                <a:gd name="connsiteX12" fmla="*/ 43444 w 504092"/>
                <a:gd name="connsiteY12" fmla="*/ 483404 h 528917"/>
                <a:gd name="connsiteX13" fmla="*/ 113783 w 504092"/>
                <a:gd name="connsiteY13" fmla="*/ 528917 h 528917"/>
                <a:gd name="connsiteX14" fmla="*/ 151021 w 504092"/>
                <a:gd name="connsiteY14" fmla="*/ 483404 h 528917"/>
                <a:gd name="connsiteX15" fmla="*/ 213084 w 504092"/>
                <a:gd name="connsiteY15" fmla="*/ 408928 h 528917"/>
                <a:gd name="connsiteX16" fmla="*/ 275147 w 504092"/>
                <a:gd name="connsiteY16" fmla="*/ 384103 h 528917"/>
                <a:gd name="connsiteX17" fmla="*/ 407549 w 504092"/>
                <a:gd name="connsiteY17" fmla="*/ 334452 h 528917"/>
                <a:gd name="connsiteX18" fmla="*/ 453062 w 504092"/>
                <a:gd name="connsiteY18" fmla="*/ 197913 h 528917"/>
                <a:gd name="connsiteX19" fmla="*/ 486163 w 504092"/>
                <a:gd name="connsiteY19" fmla="*/ 148262 h 528917"/>
                <a:gd name="connsiteX20" fmla="*/ 502713 w 504092"/>
                <a:gd name="connsiteY20" fmla="*/ 73786 h 528917"/>
                <a:gd name="connsiteX21" fmla="*/ 473750 w 504092"/>
                <a:gd name="connsiteY21" fmla="*/ 3448 h 52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092" h="528917">
                  <a:moveTo>
                    <a:pt x="473750" y="3448"/>
                  </a:moveTo>
                  <a:cubicBezTo>
                    <a:pt x="453752" y="6896"/>
                    <a:pt x="401343" y="68270"/>
                    <a:pt x="382724" y="94474"/>
                  </a:cubicBezTo>
                  <a:cubicBezTo>
                    <a:pt x="364105" y="120679"/>
                    <a:pt x="373069" y="145504"/>
                    <a:pt x="362036" y="160675"/>
                  </a:cubicBezTo>
                  <a:cubicBezTo>
                    <a:pt x="351003" y="175846"/>
                    <a:pt x="331694" y="182742"/>
                    <a:pt x="316523" y="185500"/>
                  </a:cubicBezTo>
                  <a:cubicBezTo>
                    <a:pt x="301352" y="188258"/>
                    <a:pt x="291698" y="182052"/>
                    <a:pt x="271010" y="177225"/>
                  </a:cubicBezTo>
                  <a:cubicBezTo>
                    <a:pt x="250322" y="172398"/>
                    <a:pt x="210325" y="161364"/>
                    <a:pt x="192396" y="156537"/>
                  </a:cubicBezTo>
                  <a:cubicBezTo>
                    <a:pt x="174467" y="151710"/>
                    <a:pt x="173777" y="143435"/>
                    <a:pt x="163433" y="148262"/>
                  </a:cubicBezTo>
                  <a:cubicBezTo>
                    <a:pt x="153089" y="153089"/>
                    <a:pt x="142056" y="178604"/>
                    <a:pt x="130333" y="185500"/>
                  </a:cubicBezTo>
                  <a:cubicBezTo>
                    <a:pt x="118610" y="192396"/>
                    <a:pt x="107577" y="183432"/>
                    <a:pt x="93095" y="189638"/>
                  </a:cubicBezTo>
                  <a:cubicBezTo>
                    <a:pt x="78614" y="195844"/>
                    <a:pt x="58615" y="202050"/>
                    <a:pt x="43444" y="222738"/>
                  </a:cubicBezTo>
                  <a:cubicBezTo>
                    <a:pt x="28273" y="243426"/>
                    <a:pt x="4138" y="288249"/>
                    <a:pt x="2069" y="313764"/>
                  </a:cubicBezTo>
                  <a:cubicBezTo>
                    <a:pt x="0" y="339279"/>
                    <a:pt x="24136" y="347555"/>
                    <a:pt x="31032" y="375828"/>
                  </a:cubicBezTo>
                  <a:cubicBezTo>
                    <a:pt x="37928" y="404101"/>
                    <a:pt x="29652" y="457889"/>
                    <a:pt x="43444" y="483404"/>
                  </a:cubicBezTo>
                  <a:cubicBezTo>
                    <a:pt x="57236" y="508919"/>
                    <a:pt x="95854" y="528917"/>
                    <a:pt x="113783" y="528917"/>
                  </a:cubicBezTo>
                  <a:cubicBezTo>
                    <a:pt x="131712" y="528917"/>
                    <a:pt x="151021" y="483404"/>
                    <a:pt x="151021" y="483404"/>
                  </a:cubicBezTo>
                  <a:cubicBezTo>
                    <a:pt x="167571" y="463406"/>
                    <a:pt x="192396" y="425478"/>
                    <a:pt x="213084" y="408928"/>
                  </a:cubicBezTo>
                  <a:cubicBezTo>
                    <a:pt x="233772" y="392378"/>
                    <a:pt x="275147" y="384103"/>
                    <a:pt x="275147" y="384103"/>
                  </a:cubicBezTo>
                  <a:cubicBezTo>
                    <a:pt x="307558" y="371690"/>
                    <a:pt x="377897" y="365484"/>
                    <a:pt x="407549" y="334452"/>
                  </a:cubicBezTo>
                  <a:cubicBezTo>
                    <a:pt x="437202" y="303420"/>
                    <a:pt x="439960" y="228945"/>
                    <a:pt x="453062" y="197913"/>
                  </a:cubicBezTo>
                  <a:cubicBezTo>
                    <a:pt x="466164" y="166881"/>
                    <a:pt x="477888" y="168950"/>
                    <a:pt x="486163" y="148262"/>
                  </a:cubicBezTo>
                  <a:cubicBezTo>
                    <a:pt x="494438" y="127574"/>
                    <a:pt x="501334" y="92405"/>
                    <a:pt x="502713" y="73786"/>
                  </a:cubicBezTo>
                  <a:cubicBezTo>
                    <a:pt x="504092" y="55167"/>
                    <a:pt x="493748" y="0"/>
                    <a:pt x="473750" y="34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76600" y="4724400"/>
              <a:ext cx="228600" cy="369332"/>
            </a:xfrm>
            <a:prstGeom prst="rect">
              <a:avLst/>
            </a:prstGeom>
            <a:noFill/>
          </p:spPr>
          <p:txBody>
            <a:bodyPr wrap="square" rtlCol="0">
              <a:spAutoFit/>
            </a:bodyPr>
            <a:lstStyle/>
            <a:p>
              <a:r>
                <a:rPr lang="en-US" dirty="0" smtClean="0"/>
                <a:t>?</a:t>
              </a:r>
              <a:endParaRPr lang="en-US" dirty="0"/>
            </a:p>
          </p:txBody>
        </p:sp>
        <p:sp>
          <p:nvSpPr>
            <p:cNvPr id="23" name="TextBox 22"/>
            <p:cNvSpPr txBox="1"/>
            <p:nvPr/>
          </p:nvSpPr>
          <p:spPr>
            <a:xfrm>
              <a:off x="3700696" y="4312718"/>
              <a:ext cx="228600" cy="369332"/>
            </a:xfrm>
            <a:prstGeom prst="rect">
              <a:avLst/>
            </a:prstGeom>
            <a:noFill/>
          </p:spPr>
          <p:txBody>
            <a:bodyPr wrap="square" rtlCol="0">
              <a:spAutoFit/>
            </a:bodyPr>
            <a:lstStyle/>
            <a:p>
              <a:r>
                <a:rPr lang="en-US" dirty="0" smtClean="0"/>
                <a:t>?</a:t>
              </a:r>
              <a:endParaRPr lang="en-US" dirty="0"/>
            </a:p>
          </p:txBody>
        </p:sp>
        <p:sp>
          <p:nvSpPr>
            <p:cNvPr id="24" name="Freeform 23"/>
            <p:cNvSpPr/>
            <p:nvPr/>
          </p:nvSpPr>
          <p:spPr>
            <a:xfrm>
              <a:off x="3659669" y="5542257"/>
              <a:ext cx="118609" cy="134471"/>
            </a:xfrm>
            <a:custGeom>
              <a:avLst/>
              <a:gdLst>
                <a:gd name="connsiteX0" fmla="*/ 72407 w 118609"/>
                <a:gd name="connsiteY0" fmla="*/ 2069 h 134471"/>
                <a:gd name="connsiteX1" fmla="*/ 10344 w 118609"/>
                <a:gd name="connsiteY1" fmla="*/ 64132 h 134471"/>
                <a:gd name="connsiteX2" fmla="*/ 10344 w 118609"/>
                <a:gd name="connsiteY2" fmla="*/ 105508 h 134471"/>
                <a:gd name="connsiteX3" fmla="*/ 39307 w 118609"/>
                <a:gd name="connsiteY3" fmla="*/ 130333 h 134471"/>
                <a:gd name="connsiteX4" fmla="*/ 76545 w 118609"/>
                <a:gd name="connsiteY4" fmla="*/ 130333 h 134471"/>
                <a:gd name="connsiteX5" fmla="*/ 93095 w 118609"/>
                <a:gd name="connsiteY5" fmla="*/ 113783 h 134471"/>
                <a:gd name="connsiteX6" fmla="*/ 105507 w 118609"/>
                <a:gd name="connsiteY6" fmla="*/ 93095 h 134471"/>
                <a:gd name="connsiteX7" fmla="*/ 117920 w 118609"/>
                <a:gd name="connsiteY7" fmla="*/ 51719 h 134471"/>
                <a:gd name="connsiteX8" fmla="*/ 72407 w 118609"/>
                <a:gd name="connsiteY8" fmla="*/ 2069 h 1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9" h="134471">
                  <a:moveTo>
                    <a:pt x="72407" y="2069"/>
                  </a:moveTo>
                  <a:cubicBezTo>
                    <a:pt x="54478" y="4138"/>
                    <a:pt x="20688" y="46892"/>
                    <a:pt x="10344" y="64132"/>
                  </a:cubicBezTo>
                  <a:cubicBezTo>
                    <a:pt x="0" y="81372"/>
                    <a:pt x="5517" y="94475"/>
                    <a:pt x="10344" y="105508"/>
                  </a:cubicBezTo>
                  <a:cubicBezTo>
                    <a:pt x="15171" y="116541"/>
                    <a:pt x="28273" y="126195"/>
                    <a:pt x="39307" y="130333"/>
                  </a:cubicBezTo>
                  <a:cubicBezTo>
                    <a:pt x="50341" y="134471"/>
                    <a:pt x="67580" y="133091"/>
                    <a:pt x="76545" y="130333"/>
                  </a:cubicBezTo>
                  <a:cubicBezTo>
                    <a:pt x="85510" y="127575"/>
                    <a:pt x="88268" y="119989"/>
                    <a:pt x="93095" y="113783"/>
                  </a:cubicBezTo>
                  <a:cubicBezTo>
                    <a:pt x="97922" y="107577"/>
                    <a:pt x="101370" y="103439"/>
                    <a:pt x="105507" y="93095"/>
                  </a:cubicBezTo>
                  <a:cubicBezTo>
                    <a:pt x="109644" y="82751"/>
                    <a:pt x="118609" y="62752"/>
                    <a:pt x="117920" y="51719"/>
                  </a:cubicBezTo>
                  <a:cubicBezTo>
                    <a:pt x="117231" y="40686"/>
                    <a:pt x="90336" y="0"/>
                    <a:pt x="72407" y="206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789312" y="5409855"/>
              <a:ext cx="158606" cy="169640"/>
            </a:xfrm>
            <a:custGeom>
              <a:avLst/>
              <a:gdLst>
                <a:gd name="connsiteX0" fmla="*/ 66891 w 158606"/>
                <a:gd name="connsiteY0" fmla="*/ 2069 h 169640"/>
                <a:gd name="connsiteX1" fmla="*/ 8965 w 158606"/>
                <a:gd name="connsiteY1" fmla="*/ 51720 h 169640"/>
                <a:gd name="connsiteX2" fmla="*/ 13102 w 158606"/>
                <a:gd name="connsiteY2" fmla="*/ 80683 h 169640"/>
                <a:gd name="connsiteX3" fmla="*/ 8965 w 158606"/>
                <a:gd name="connsiteY3" fmla="*/ 113783 h 169640"/>
                <a:gd name="connsiteX4" fmla="*/ 25515 w 158606"/>
                <a:gd name="connsiteY4" fmla="*/ 134471 h 169640"/>
                <a:gd name="connsiteX5" fmla="*/ 33790 w 158606"/>
                <a:gd name="connsiteY5" fmla="*/ 155159 h 169640"/>
                <a:gd name="connsiteX6" fmla="*/ 71028 w 158606"/>
                <a:gd name="connsiteY6" fmla="*/ 163434 h 169640"/>
                <a:gd name="connsiteX7" fmla="*/ 99991 w 158606"/>
                <a:gd name="connsiteY7" fmla="*/ 117921 h 169640"/>
                <a:gd name="connsiteX8" fmla="*/ 141367 w 158606"/>
                <a:gd name="connsiteY8" fmla="*/ 76545 h 169640"/>
                <a:gd name="connsiteX9" fmla="*/ 157917 w 158606"/>
                <a:gd name="connsiteY9" fmla="*/ 51720 h 169640"/>
                <a:gd name="connsiteX10" fmla="*/ 145504 w 158606"/>
                <a:gd name="connsiteY10" fmla="*/ 39307 h 169640"/>
                <a:gd name="connsiteX11" fmla="*/ 66891 w 158606"/>
                <a:gd name="connsiteY11" fmla="*/ 2069 h 16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606" h="169640">
                  <a:moveTo>
                    <a:pt x="66891" y="2069"/>
                  </a:moveTo>
                  <a:cubicBezTo>
                    <a:pt x="44135" y="4138"/>
                    <a:pt x="17930" y="38618"/>
                    <a:pt x="8965" y="51720"/>
                  </a:cubicBezTo>
                  <a:cubicBezTo>
                    <a:pt x="0" y="64822"/>
                    <a:pt x="13102" y="70339"/>
                    <a:pt x="13102" y="80683"/>
                  </a:cubicBezTo>
                  <a:cubicBezTo>
                    <a:pt x="13102" y="91027"/>
                    <a:pt x="6896" y="104818"/>
                    <a:pt x="8965" y="113783"/>
                  </a:cubicBezTo>
                  <a:cubicBezTo>
                    <a:pt x="11034" y="122748"/>
                    <a:pt x="21378" y="127575"/>
                    <a:pt x="25515" y="134471"/>
                  </a:cubicBezTo>
                  <a:cubicBezTo>
                    <a:pt x="29652" y="141367"/>
                    <a:pt x="26205" y="150332"/>
                    <a:pt x="33790" y="155159"/>
                  </a:cubicBezTo>
                  <a:cubicBezTo>
                    <a:pt x="41376" y="159986"/>
                    <a:pt x="59995" y="169640"/>
                    <a:pt x="71028" y="163434"/>
                  </a:cubicBezTo>
                  <a:cubicBezTo>
                    <a:pt x="82061" y="157228"/>
                    <a:pt x="88268" y="132403"/>
                    <a:pt x="99991" y="117921"/>
                  </a:cubicBezTo>
                  <a:cubicBezTo>
                    <a:pt x="111714" y="103440"/>
                    <a:pt x="131713" y="87578"/>
                    <a:pt x="141367" y="76545"/>
                  </a:cubicBezTo>
                  <a:cubicBezTo>
                    <a:pt x="151021" y="65512"/>
                    <a:pt x="157228" y="57926"/>
                    <a:pt x="157917" y="51720"/>
                  </a:cubicBezTo>
                  <a:cubicBezTo>
                    <a:pt x="158606" y="45514"/>
                    <a:pt x="157917" y="46203"/>
                    <a:pt x="145504" y="39307"/>
                  </a:cubicBezTo>
                  <a:cubicBezTo>
                    <a:pt x="133091" y="32411"/>
                    <a:pt x="89648" y="0"/>
                    <a:pt x="66891" y="206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049470" y="4738882"/>
              <a:ext cx="1073696" cy="604772"/>
            </a:xfrm>
            <a:custGeom>
              <a:avLst/>
              <a:gdLst>
                <a:gd name="connsiteX0" fmla="*/ 135160 w 1073696"/>
                <a:gd name="connsiteY0" fmla="*/ 188948 h 604772"/>
                <a:gd name="connsiteX1" fmla="*/ 81372 w 1073696"/>
                <a:gd name="connsiteY1" fmla="*/ 180673 h 604772"/>
                <a:gd name="connsiteX2" fmla="*/ 27583 w 1073696"/>
                <a:gd name="connsiteY2" fmla="*/ 213773 h 604772"/>
                <a:gd name="connsiteX3" fmla="*/ 2758 w 1073696"/>
                <a:gd name="connsiteY3" fmla="*/ 284112 h 604772"/>
                <a:gd name="connsiteX4" fmla="*/ 11033 w 1073696"/>
                <a:gd name="connsiteY4" fmla="*/ 371000 h 604772"/>
                <a:gd name="connsiteX5" fmla="*/ 60684 w 1073696"/>
                <a:gd name="connsiteY5" fmla="*/ 404101 h 604772"/>
                <a:gd name="connsiteX6" fmla="*/ 131022 w 1073696"/>
                <a:gd name="connsiteY6" fmla="*/ 420651 h 604772"/>
                <a:gd name="connsiteX7" fmla="*/ 155848 w 1073696"/>
                <a:gd name="connsiteY7" fmla="*/ 462027 h 604772"/>
                <a:gd name="connsiteX8" fmla="*/ 205498 w 1073696"/>
                <a:gd name="connsiteY8" fmla="*/ 482714 h 604772"/>
                <a:gd name="connsiteX9" fmla="*/ 279974 w 1073696"/>
                <a:gd name="connsiteY9" fmla="*/ 482714 h 604772"/>
                <a:gd name="connsiteX10" fmla="*/ 325487 w 1073696"/>
                <a:gd name="connsiteY10" fmla="*/ 474439 h 604772"/>
                <a:gd name="connsiteX11" fmla="*/ 399963 w 1073696"/>
                <a:gd name="connsiteY11" fmla="*/ 515815 h 604772"/>
                <a:gd name="connsiteX12" fmla="*/ 462027 w 1073696"/>
                <a:gd name="connsiteY12" fmla="*/ 557190 h 604772"/>
                <a:gd name="connsiteX13" fmla="*/ 503402 w 1073696"/>
                <a:gd name="connsiteY13" fmla="*/ 598566 h 604772"/>
                <a:gd name="connsiteX14" fmla="*/ 602704 w 1073696"/>
                <a:gd name="connsiteY14" fmla="*/ 594428 h 604772"/>
                <a:gd name="connsiteX15" fmla="*/ 627529 w 1073696"/>
                <a:gd name="connsiteY15" fmla="*/ 573741 h 604772"/>
                <a:gd name="connsiteX16" fmla="*/ 697868 w 1073696"/>
                <a:gd name="connsiteY16" fmla="*/ 565466 h 604772"/>
                <a:gd name="connsiteX17" fmla="*/ 797169 w 1073696"/>
                <a:gd name="connsiteY17" fmla="*/ 565466 h 604772"/>
                <a:gd name="connsiteX18" fmla="*/ 826132 w 1073696"/>
                <a:gd name="connsiteY18" fmla="*/ 519952 h 604772"/>
                <a:gd name="connsiteX19" fmla="*/ 834407 w 1073696"/>
                <a:gd name="connsiteY19" fmla="*/ 474439 h 604772"/>
                <a:gd name="connsiteX20" fmla="*/ 879920 w 1073696"/>
                <a:gd name="connsiteY20" fmla="*/ 408238 h 604772"/>
                <a:gd name="connsiteX21" fmla="*/ 937846 w 1073696"/>
                <a:gd name="connsiteY21" fmla="*/ 399963 h 604772"/>
                <a:gd name="connsiteX22" fmla="*/ 975084 w 1073696"/>
                <a:gd name="connsiteY22" fmla="*/ 296524 h 604772"/>
                <a:gd name="connsiteX23" fmla="*/ 1070248 w 1073696"/>
                <a:gd name="connsiteY23" fmla="*/ 184810 h 604772"/>
                <a:gd name="connsiteX24" fmla="*/ 995772 w 1073696"/>
                <a:gd name="connsiteY24" fmla="*/ 118609 h 604772"/>
                <a:gd name="connsiteX25" fmla="*/ 1028872 w 1073696"/>
                <a:gd name="connsiteY25" fmla="*/ 35858 h 604772"/>
                <a:gd name="connsiteX26" fmla="*/ 995772 w 1073696"/>
                <a:gd name="connsiteY26" fmla="*/ 2758 h 604772"/>
                <a:gd name="connsiteX27" fmla="*/ 933708 w 1073696"/>
                <a:gd name="connsiteY27" fmla="*/ 19308 h 604772"/>
                <a:gd name="connsiteX28" fmla="*/ 867507 w 1073696"/>
                <a:gd name="connsiteY28" fmla="*/ 31721 h 604772"/>
                <a:gd name="connsiteX29" fmla="*/ 813719 w 1073696"/>
                <a:gd name="connsiteY29" fmla="*/ 68959 h 604772"/>
                <a:gd name="connsiteX30" fmla="*/ 759931 w 1073696"/>
                <a:gd name="connsiteY30" fmla="*/ 77234 h 604772"/>
                <a:gd name="connsiteX31" fmla="*/ 689592 w 1073696"/>
                <a:gd name="connsiteY31" fmla="*/ 68959 h 604772"/>
                <a:gd name="connsiteX32" fmla="*/ 586154 w 1073696"/>
                <a:gd name="connsiteY32" fmla="*/ 135160 h 604772"/>
                <a:gd name="connsiteX33" fmla="*/ 515815 w 1073696"/>
                <a:gd name="connsiteY33" fmla="*/ 172398 h 604772"/>
                <a:gd name="connsiteX34" fmla="*/ 420651 w 1073696"/>
                <a:gd name="connsiteY34" fmla="*/ 147572 h 604772"/>
                <a:gd name="connsiteX35" fmla="*/ 371001 w 1073696"/>
                <a:gd name="connsiteY35" fmla="*/ 106197 h 604772"/>
                <a:gd name="connsiteX36" fmla="*/ 296525 w 1073696"/>
                <a:gd name="connsiteY36" fmla="*/ 85509 h 604772"/>
                <a:gd name="connsiteX37" fmla="*/ 251011 w 1073696"/>
                <a:gd name="connsiteY37" fmla="*/ 85509 h 604772"/>
                <a:gd name="connsiteX38" fmla="*/ 172398 w 1073696"/>
                <a:gd name="connsiteY38" fmla="*/ 131022 h 604772"/>
                <a:gd name="connsiteX39" fmla="*/ 135160 w 1073696"/>
                <a:gd name="connsiteY39" fmla="*/ 188948 h 6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73696" h="604772">
                  <a:moveTo>
                    <a:pt x="135160" y="188948"/>
                  </a:moveTo>
                  <a:cubicBezTo>
                    <a:pt x="119989" y="197223"/>
                    <a:pt x="99302" y="176536"/>
                    <a:pt x="81372" y="180673"/>
                  </a:cubicBezTo>
                  <a:cubicBezTo>
                    <a:pt x="63443" y="184811"/>
                    <a:pt x="40685" y="196533"/>
                    <a:pt x="27583" y="213773"/>
                  </a:cubicBezTo>
                  <a:cubicBezTo>
                    <a:pt x="14481" y="231013"/>
                    <a:pt x="5516" y="257908"/>
                    <a:pt x="2758" y="284112"/>
                  </a:cubicBezTo>
                  <a:cubicBezTo>
                    <a:pt x="0" y="310316"/>
                    <a:pt x="1379" y="351002"/>
                    <a:pt x="11033" y="371000"/>
                  </a:cubicBezTo>
                  <a:cubicBezTo>
                    <a:pt x="20687" y="390998"/>
                    <a:pt x="40686" y="395826"/>
                    <a:pt x="60684" y="404101"/>
                  </a:cubicBezTo>
                  <a:cubicBezTo>
                    <a:pt x="80682" y="412376"/>
                    <a:pt x="115161" y="410997"/>
                    <a:pt x="131022" y="420651"/>
                  </a:cubicBezTo>
                  <a:cubicBezTo>
                    <a:pt x="146883" y="430305"/>
                    <a:pt x="143435" y="451683"/>
                    <a:pt x="155848" y="462027"/>
                  </a:cubicBezTo>
                  <a:cubicBezTo>
                    <a:pt x="168261" y="472371"/>
                    <a:pt x="184810" y="479266"/>
                    <a:pt x="205498" y="482714"/>
                  </a:cubicBezTo>
                  <a:cubicBezTo>
                    <a:pt x="226186" y="486162"/>
                    <a:pt x="259976" y="484093"/>
                    <a:pt x="279974" y="482714"/>
                  </a:cubicBezTo>
                  <a:cubicBezTo>
                    <a:pt x="299972" y="481335"/>
                    <a:pt x="305489" y="468922"/>
                    <a:pt x="325487" y="474439"/>
                  </a:cubicBezTo>
                  <a:cubicBezTo>
                    <a:pt x="345485" y="479956"/>
                    <a:pt x="377206" y="502023"/>
                    <a:pt x="399963" y="515815"/>
                  </a:cubicBezTo>
                  <a:cubicBezTo>
                    <a:pt x="422720" y="529607"/>
                    <a:pt x="444787" y="543398"/>
                    <a:pt x="462027" y="557190"/>
                  </a:cubicBezTo>
                  <a:cubicBezTo>
                    <a:pt x="479267" y="570982"/>
                    <a:pt x="479956" y="592360"/>
                    <a:pt x="503402" y="598566"/>
                  </a:cubicBezTo>
                  <a:cubicBezTo>
                    <a:pt x="526848" y="604772"/>
                    <a:pt x="582016" y="598566"/>
                    <a:pt x="602704" y="594428"/>
                  </a:cubicBezTo>
                  <a:cubicBezTo>
                    <a:pt x="623392" y="590290"/>
                    <a:pt x="611668" y="578568"/>
                    <a:pt x="627529" y="573741"/>
                  </a:cubicBezTo>
                  <a:cubicBezTo>
                    <a:pt x="643390" y="568914"/>
                    <a:pt x="669595" y="566845"/>
                    <a:pt x="697868" y="565466"/>
                  </a:cubicBezTo>
                  <a:cubicBezTo>
                    <a:pt x="726141" y="564087"/>
                    <a:pt x="775792" y="573052"/>
                    <a:pt x="797169" y="565466"/>
                  </a:cubicBezTo>
                  <a:cubicBezTo>
                    <a:pt x="818546" y="557880"/>
                    <a:pt x="819926" y="535123"/>
                    <a:pt x="826132" y="519952"/>
                  </a:cubicBezTo>
                  <a:cubicBezTo>
                    <a:pt x="832338" y="504781"/>
                    <a:pt x="825442" y="493058"/>
                    <a:pt x="834407" y="474439"/>
                  </a:cubicBezTo>
                  <a:cubicBezTo>
                    <a:pt x="843372" y="455820"/>
                    <a:pt x="862680" y="420650"/>
                    <a:pt x="879920" y="408238"/>
                  </a:cubicBezTo>
                  <a:cubicBezTo>
                    <a:pt x="897160" y="395826"/>
                    <a:pt x="921985" y="418582"/>
                    <a:pt x="937846" y="399963"/>
                  </a:cubicBezTo>
                  <a:cubicBezTo>
                    <a:pt x="953707" y="381344"/>
                    <a:pt x="953017" y="332383"/>
                    <a:pt x="975084" y="296524"/>
                  </a:cubicBezTo>
                  <a:cubicBezTo>
                    <a:pt x="997151" y="260665"/>
                    <a:pt x="1066800" y="214462"/>
                    <a:pt x="1070248" y="184810"/>
                  </a:cubicBezTo>
                  <a:cubicBezTo>
                    <a:pt x="1073696" y="155158"/>
                    <a:pt x="1002668" y="143434"/>
                    <a:pt x="995772" y="118609"/>
                  </a:cubicBezTo>
                  <a:cubicBezTo>
                    <a:pt x="988876" y="93784"/>
                    <a:pt x="1028872" y="55166"/>
                    <a:pt x="1028872" y="35858"/>
                  </a:cubicBezTo>
                  <a:cubicBezTo>
                    <a:pt x="1028872" y="16550"/>
                    <a:pt x="1011633" y="5516"/>
                    <a:pt x="995772" y="2758"/>
                  </a:cubicBezTo>
                  <a:cubicBezTo>
                    <a:pt x="979911" y="0"/>
                    <a:pt x="955085" y="14481"/>
                    <a:pt x="933708" y="19308"/>
                  </a:cubicBezTo>
                  <a:cubicBezTo>
                    <a:pt x="912331" y="24135"/>
                    <a:pt x="887505" y="23446"/>
                    <a:pt x="867507" y="31721"/>
                  </a:cubicBezTo>
                  <a:cubicBezTo>
                    <a:pt x="847509" y="39996"/>
                    <a:pt x="831648" y="61374"/>
                    <a:pt x="813719" y="68959"/>
                  </a:cubicBezTo>
                  <a:cubicBezTo>
                    <a:pt x="795790" y="76545"/>
                    <a:pt x="780619" y="77234"/>
                    <a:pt x="759931" y="77234"/>
                  </a:cubicBezTo>
                  <a:cubicBezTo>
                    <a:pt x="739243" y="77234"/>
                    <a:pt x="718555" y="59305"/>
                    <a:pt x="689592" y="68959"/>
                  </a:cubicBezTo>
                  <a:cubicBezTo>
                    <a:pt x="660629" y="78613"/>
                    <a:pt x="615117" y="117920"/>
                    <a:pt x="586154" y="135160"/>
                  </a:cubicBezTo>
                  <a:cubicBezTo>
                    <a:pt x="557191" y="152400"/>
                    <a:pt x="543399" y="170329"/>
                    <a:pt x="515815" y="172398"/>
                  </a:cubicBezTo>
                  <a:cubicBezTo>
                    <a:pt x="488231" y="174467"/>
                    <a:pt x="444787" y="158605"/>
                    <a:pt x="420651" y="147572"/>
                  </a:cubicBezTo>
                  <a:cubicBezTo>
                    <a:pt x="396515" y="136539"/>
                    <a:pt x="391689" y="116541"/>
                    <a:pt x="371001" y="106197"/>
                  </a:cubicBezTo>
                  <a:cubicBezTo>
                    <a:pt x="350313" y="95853"/>
                    <a:pt x="316523" y="88957"/>
                    <a:pt x="296525" y="85509"/>
                  </a:cubicBezTo>
                  <a:cubicBezTo>
                    <a:pt x="276527" y="82061"/>
                    <a:pt x="271699" y="77924"/>
                    <a:pt x="251011" y="85509"/>
                  </a:cubicBezTo>
                  <a:cubicBezTo>
                    <a:pt x="230323" y="93094"/>
                    <a:pt x="190327" y="116541"/>
                    <a:pt x="172398" y="131022"/>
                  </a:cubicBezTo>
                  <a:cubicBezTo>
                    <a:pt x="154469" y="145504"/>
                    <a:pt x="150331" y="180673"/>
                    <a:pt x="135160" y="188948"/>
                  </a:cubicBezTo>
                  <a:close/>
                </a:path>
              </a:pathLst>
            </a:cu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463225" y="5320898"/>
              <a:ext cx="513058" cy="538572"/>
            </a:xfrm>
            <a:custGeom>
              <a:avLst/>
              <a:gdLst>
                <a:gd name="connsiteX0" fmla="*/ 102060 w 513058"/>
                <a:gd name="connsiteY0" fmla="*/ 37238 h 538572"/>
                <a:gd name="connsiteX1" fmla="*/ 155848 w 513058"/>
                <a:gd name="connsiteY1" fmla="*/ 95164 h 538572"/>
                <a:gd name="connsiteX2" fmla="*/ 131023 w 513058"/>
                <a:gd name="connsiteY2" fmla="*/ 198602 h 538572"/>
                <a:gd name="connsiteX3" fmla="*/ 102060 w 513058"/>
                <a:gd name="connsiteY3" fmla="*/ 235840 h 538572"/>
                <a:gd name="connsiteX4" fmla="*/ 102060 w 513058"/>
                <a:gd name="connsiteY4" fmla="*/ 293766 h 538572"/>
                <a:gd name="connsiteX5" fmla="*/ 56547 w 513058"/>
                <a:gd name="connsiteY5" fmla="*/ 322729 h 538572"/>
                <a:gd name="connsiteX6" fmla="*/ 11034 w 513058"/>
                <a:gd name="connsiteY6" fmla="*/ 401343 h 538572"/>
                <a:gd name="connsiteX7" fmla="*/ 122748 w 513058"/>
                <a:gd name="connsiteY7" fmla="*/ 521332 h 538572"/>
                <a:gd name="connsiteX8" fmla="*/ 255150 w 513058"/>
                <a:gd name="connsiteY8" fmla="*/ 504782 h 538572"/>
                <a:gd name="connsiteX9" fmla="*/ 342038 w 513058"/>
                <a:gd name="connsiteY9" fmla="*/ 368242 h 538572"/>
                <a:gd name="connsiteX10" fmla="*/ 420652 w 513058"/>
                <a:gd name="connsiteY10" fmla="*/ 293766 h 538572"/>
                <a:gd name="connsiteX11" fmla="*/ 457890 w 513058"/>
                <a:gd name="connsiteY11" fmla="*/ 252391 h 538572"/>
                <a:gd name="connsiteX12" fmla="*/ 507541 w 513058"/>
                <a:gd name="connsiteY12" fmla="*/ 186190 h 538572"/>
                <a:gd name="connsiteX13" fmla="*/ 490990 w 513058"/>
                <a:gd name="connsiteY13" fmla="*/ 153089 h 538572"/>
                <a:gd name="connsiteX14" fmla="*/ 433065 w 513058"/>
                <a:gd name="connsiteY14" fmla="*/ 119989 h 538572"/>
                <a:gd name="connsiteX15" fmla="*/ 395827 w 513058"/>
                <a:gd name="connsiteY15" fmla="*/ 99301 h 538572"/>
                <a:gd name="connsiteX16" fmla="*/ 395827 w 513058"/>
                <a:gd name="connsiteY16" fmla="*/ 74476 h 538572"/>
                <a:gd name="connsiteX17" fmla="*/ 379276 w 513058"/>
                <a:gd name="connsiteY17" fmla="*/ 45513 h 538572"/>
                <a:gd name="connsiteX18" fmla="*/ 358589 w 513058"/>
                <a:gd name="connsiteY18" fmla="*/ 12412 h 538572"/>
                <a:gd name="connsiteX19" fmla="*/ 308938 w 513058"/>
                <a:gd name="connsiteY19" fmla="*/ 20688 h 538572"/>
                <a:gd name="connsiteX20" fmla="*/ 288250 w 513058"/>
                <a:gd name="connsiteY20" fmla="*/ 37238 h 538572"/>
                <a:gd name="connsiteX21" fmla="*/ 251012 w 513058"/>
                <a:gd name="connsiteY21" fmla="*/ 8275 h 538572"/>
                <a:gd name="connsiteX22" fmla="*/ 238599 w 513058"/>
                <a:gd name="connsiteY22" fmla="*/ 0 h 538572"/>
                <a:gd name="connsiteX23" fmla="*/ 197224 w 513058"/>
                <a:gd name="connsiteY23" fmla="*/ 8275 h 538572"/>
                <a:gd name="connsiteX24" fmla="*/ 155848 w 513058"/>
                <a:gd name="connsiteY24" fmla="*/ 20688 h 538572"/>
                <a:gd name="connsiteX25" fmla="*/ 102060 w 513058"/>
                <a:gd name="connsiteY25" fmla="*/ 37238 h 53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3058" h="538572">
                  <a:moveTo>
                    <a:pt x="102060" y="37238"/>
                  </a:moveTo>
                  <a:cubicBezTo>
                    <a:pt x="126540" y="52754"/>
                    <a:pt x="151021" y="68270"/>
                    <a:pt x="155848" y="95164"/>
                  </a:cubicBezTo>
                  <a:cubicBezTo>
                    <a:pt x="160675" y="122058"/>
                    <a:pt x="139988" y="175156"/>
                    <a:pt x="131023" y="198602"/>
                  </a:cubicBezTo>
                  <a:cubicBezTo>
                    <a:pt x="122058" y="222048"/>
                    <a:pt x="106887" y="219979"/>
                    <a:pt x="102060" y="235840"/>
                  </a:cubicBezTo>
                  <a:cubicBezTo>
                    <a:pt x="97233" y="251701"/>
                    <a:pt x="109646" y="279285"/>
                    <a:pt x="102060" y="293766"/>
                  </a:cubicBezTo>
                  <a:cubicBezTo>
                    <a:pt x="94475" y="308248"/>
                    <a:pt x="71718" y="304800"/>
                    <a:pt x="56547" y="322729"/>
                  </a:cubicBezTo>
                  <a:cubicBezTo>
                    <a:pt x="41376" y="340659"/>
                    <a:pt x="0" y="368242"/>
                    <a:pt x="11034" y="401343"/>
                  </a:cubicBezTo>
                  <a:cubicBezTo>
                    <a:pt x="22068" y="434444"/>
                    <a:pt x="82062" y="504092"/>
                    <a:pt x="122748" y="521332"/>
                  </a:cubicBezTo>
                  <a:cubicBezTo>
                    <a:pt x="163434" y="538572"/>
                    <a:pt x="218602" y="530297"/>
                    <a:pt x="255150" y="504782"/>
                  </a:cubicBezTo>
                  <a:cubicBezTo>
                    <a:pt x="291698" y="479267"/>
                    <a:pt x="314454" y="403411"/>
                    <a:pt x="342038" y="368242"/>
                  </a:cubicBezTo>
                  <a:cubicBezTo>
                    <a:pt x="369622" y="333073"/>
                    <a:pt x="401343" y="313074"/>
                    <a:pt x="420652" y="293766"/>
                  </a:cubicBezTo>
                  <a:cubicBezTo>
                    <a:pt x="439961" y="274458"/>
                    <a:pt x="443409" y="270320"/>
                    <a:pt x="457890" y="252391"/>
                  </a:cubicBezTo>
                  <a:cubicBezTo>
                    <a:pt x="472372" y="234462"/>
                    <a:pt x="502024" y="202740"/>
                    <a:pt x="507541" y="186190"/>
                  </a:cubicBezTo>
                  <a:cubicBezTo>
                    <a:pt x="513058" y="169640"/>
                    <a:pt x="503403" y="164123"/>
                    <a:pt x="490990" y="153089"/>
                  </a:cubicBezTo>
                  <a:cubicBezTo>
                    <a:pt x="478577" y="142056"/>
                    <a:pt x="433065" y="119989"/>
                    <a:pt x="433065" y="119989"/>
                  </a:cubicBezTo>
                  <a:cubicBezTo>
                    <a:pt x="417205" y="111024"/>
                    <a:pt x="402033" y="106887"/>
                    <a:pt x="395827" y="99301"/>
                  </a:cubicBezTo>
                  <a:cubicBezTo>
                    <a:pt x="389621" y="91716"/>
                    <a:pt x="398586" y="83441"/>
                    <a:pt x="395827" y="74476"/>
                  </a:cubicBezTo>
                  <a:cubicBezTo>
                    <a:pt x="393069" y="65511"/>
                    <a:pt x="385482" y="55857"/>
                    <a:pt x="379276" y="45513"/>
                  </a:cubicBezTo>
                  <a:cubicBezTo>
                    <a:pt x="373070" y="35169"/>
                    <a:pt x="370312" y="16550"/>
                    <a:pt x="358589" y="12412"/>
                  </a:cubicBezTo>
                  <a:cubicBezTo>
                    <a:pt x="346866" y="8275"/>
                    <a:pt x="320661" y="16550"/>
                    <a:pt x="308938" y="20688"/>
                  </a:cubicBezTo>
                  <a:cubicBezTo>
                    <a:pt x="297215" y="24826"/>
                    <a:pt x="297904" y="39307"/>
                    <a:pt x="288250" y="37238"/>
                  </a:cubicBezTo>
                  <a:cubicBezTo>
                    <a:pt x="278596" y="35169"/>
                    <a:pt x="259287" y="14481"/>
                    <a:pt x="251012" y="8275"/>
                  </a:cubicBezTo>
                  <a:cubicBezTo>
                    <a:pt x="242737" y="2069"/>
                    <a:pt x="247564" y="0"/>
                    <a:pt x="238599" y="0"/>
                  </a:cubicBezTo>
                  <a:cubicBezTo>
                    <a:pt x="229634" y="0"/>
                    <a:pt x="211016" y="4827"/>
                    <a:pt x="197224" y="8275"/>
                  </a:cubicBezTo>
                  <a:cubicBezTo>
                    <a:pt x="183432" y="11723"/>
                    <a:pt x="155848" y="20688"/>
                    <a:pt x="155848" y="20688"/>
                  </a:cubicBezTo>
                  <a:lnTo>
                    <a:pt x="102060" y="37238"/>
                  </a:lnTo>
                  <a:close/>
                </a:path>
              </a:pathLst>
            </a:cu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811978" y="6287707"/>
              <a:ext cx="122058" cy="139987"/>
            </a:xfrm>
            <a:custGeom>
              <a:avLst/>
              <a:gdLst>
                <a:gd name="connsiteX0" fmla="*/ 78614 w 122058"/>
                <a:gd name="connsiteY0" fmla="*/ 1379 h 139987"/>
                <a:gd name="connsiteX1" fmla="*/ 8275 w 122058"/>
                <a:gd name="connsiteY1" fmla="*/ 51030 h 139987"/>
                <a:gd name="connsiteX2" fmla="*/ 28963 w 122058"/>
                <a:gd name="connsiteY2" fmla="*/ 100680 h 139987"/>
                <a:gd name="connsiteX3" fmla="*/ 28963 w 122058"/>
                <a:gd name="connsiteY3" fmla="*/ 125506 h 139987"/>
                <a:gd name="connsiteX4" fmla="*/ 41376 w 122058"/>
                <a:gd name="connsiteY4" fmla="*/ 137918 h 139987"/>
                <a:gd name="connsiteX5" fmla="*/ 99302 w 122058"/>
                <a:gd name="connsiteY5" fmla="*/ 113093 h 139987"/>
                <a:gd name="connsiteX6" fmla="*/ 115852 w 122058"/>
                <a:gd name="connsiteY6" fmla="*/ 71717 h 139987"/>
                <a:gd name="connsiteX7" fmla="*/ 119989 w 122058"/>
                <a:gd name="connsiteY7" fmla="*/ 42755 h 139987"/>
                <a:gd name="connsiteX8" fmla="*/ 78614 w 122058"/>
                <a:gd name="connsiteY8" fmla="*/ 1379 h 13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58" h="139987">
                  <a:moveTo>
                    <a:pt x="78614" y="1379"/>
                  </a:moveTo>
                  <a:cubicBezTo>
                    <a:pt x="59995" y="2758"/>
                    <a:pt x="16550" y="34480"/>
                    <a:pt x="8275" y="51030"/>
                  </a:cubicBezTo>
                  <a:cubicBezTo>
                    <a:pt x="0" y="67580"/>
                    <a:pt x="25515" y="88267"/>
                    <a:pt x="28963" y="100680"/>
                  </a:cubicBezTo>
                  <a:cubicBezTo>
                    <a:pt x="32411" y="113093"/>
                    <a:pt x="26894" y="119300"/>
                    <a:pt x="28963" y="125506"/>
                  </a:cubicBezTo>
                  <a:cubicBezTo>
                    <a:pt x="31032" y="131712"/>
                    <a:pt x="29653" y="139987"/>
                    <a:pt x="41376" y="137918"/>
                  </a:cubicBezTo>
                  <a:cubicBezTo>
                    <a:pt x="53099" y="135849"/>
                    <a:pt x="86889" y="124127"/>
                    <a:pt x="99302" y="113093"/>
                  </a:cubicBezTo>
                  <a:cubicBezTo>
                    <a:pt x="111715" y="102060"/>
                    <a:pt x="112404" y="83440"/>
                    <a:pt x="115852" y="71717"/>
                  </a:cubicBezTo>
                  <a:cubicBezTo>
                    <a:pt x="119300" y="59994"/>
                    <a:pt x="122058" y="49651"/>
                    <a:pt x="119989" y="42755"/>
                  </a:cubicBezTo>
                  <a:cubicBezTo>
                    <a:pt x="117920" y="35859"/>
                    <a:pt x="97233" y="0"/>
                    <a:pt x="78614" y="137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696636" y="3514164"/>
              <a:ext cx="797858" cy="986118"/>
            </a:xfrm>
            <a:custGeom>
              <a:avLst/>
              <a:gdLst>
                <a:gd name="connsiteX0" fmla="*/ 192396 w 797858"/>
                <a:gd name="connsiteY0" fmla="*/ 85510 h 986118"/>
                <a:gd name="connsiteX1" fmla="*/ 184121 w 797858"/>
                <a:gd name="connsiteY1" fmla="*/ 184812 h 986118"/>
                <a:gd name="connsiteX2" fmla="*/ 64131 w 797858"/>
                <a:gd name="connsiteY2" fmla="*/ 342039 h 986118"/>
                <a:gd name="connsiteX3" fmla="*/ 6206 w 797858"/>
                <a:gd name="connsiteY3" fmla="*/ 391689 h 986118"/>
                <a:gd name="connsiteX4" fmla="*/ 101369 w 797858"/>
                <a:gd name="connsiteY4" fmla="*/ 747519 h 986118"/>
                <a:gd name="connsiteX5" fmla="*/ 159295 w 797858"/>
                <a:gd name="connsiteY5" fmla="*/ 780620 h 986118"/>
                <a:gd name="connsiteX6" fmla="*/ 196533 w 797858"/>
                <a:gd name="connsiteY6" fmla="*/ 954397 h 986118"/>
                <a:gd name="connsiteX7" fmla="*/ 275147 w 797858"/>
                <a:gd name="connsiteY7" fmla="*/ 970947 h 986118"/>
                <a:gd name="connsiteX8" fmla="*/ 341348 w 797858"/>
                <a:gd name="connsiteY8" fmla="*/ 892334 h 986118"/>
                <a:gd name="connsiteX9" fmla="*/ 510988 w 797858"/>
                <a:gd name="connsiteY9" fmla="*/ 892334 h 986118"/>
                <a:gd name="connsiteX10" fmla="*/ 506850 w 797858"/>
                <a:gd name="connsiteY10" fmla="*/ 838546 h 986118"/>
                <a:gd name="connsiteX11" fmla="*/ 647527 w 797858"/>
                <a:gd name="connsiteY11" fmla="*/ 673043 h 986118"/>
                <a:gd name="connsiteX12" fmla="*/ 775791 w 797858"/>
                <a:gd name="connsiteY12" fmla="*/ 619255 h 986118"/>
                <a:gd name="connsiteX13" fmla="*/ 779929 w 797858"/>
                <a:gd name="connsiteY13" fmla="*/ 573742 h 986118"/>
                <a:gd name="connsiteX14" fmla="*/ 726140 w 797858"/>
                <a:gd name="connsiteY14" fmla="*/ 457890 h 986118"/>
                <a:gd name="connsiteX15" fmla="*/ 717865 w 797858"/>
                <a:gd name="connsiteY15" fmla="*/ 246875 h 986118"/>
                <a:gd name="connsiteX16" fmla="*/ 676490 w 797858"/>
                <a:gd name="connsiteY16" fmla="*/ 143436 h 986118"/>
                <a:gd name="connsiteX17" fmla="*/ 668215 w 797858"/>
                <a:gd name="connsiteY17" fmla="*/ 19309 h 986118"/>
                <a:gd name="connsiteX18" fmla="*/ 589601 w 797858"/>
                <a:gd name="connsiteY18" fmla="*/ 27584 h 986118"/>
                <a:gd name="connsiteX19" fmla="*/ 556501 w 797858"/>
                <a:gd name="connsiteY19" fmla="*/ 97923 h 986118"/>
                <a:gd name="connsiteX20" fmla="*/ 544088 w 797858"/>
                <a:gd name="connsiteY20" fmla="*/ 110336 h 986118"/>
                <a:gd name="connsiteX21" fmla="*/ 519263 w 797858"/>
                <a:gd name="connsiteY21" fmla="*/ 60685 h 986118"/>
                <a:gd name="connsiteX22" fmla="*/ 465474 w 797858"/>
                <a:gd name="connsiteY22" fmla="*/ 31722 h 986118"/>
                <a:gd name="connsiteX23" fmla="*/ 440649 w 797858"/>
                <a:gd name="connsiteY23" fmla="*/ 56547 h 986118"/>
                <a:gd name="connsiteX24" fmla="*/ 362035 w 797858"/>
                <a:gd name="connsiteY24" fmla="*/ 35860 h 986118"/>
                <a:gd name="connsiteX25" fmla="*/ 320660 w 797858"/>
                <a:gd name="connsiteY25" fmla="*/ 31722 h 986118"/>
                <a:gd name="connsiteX26" fmla="*/ 287559 w 797858"/>
                <a:gd name="connsiteY26" fmla="*/ 56547 h 986118"/>
                <a:gd name="connsiteX27" fmla="*/ 192396 w 797858"/>
                <a:gd name="connsiteY27" fmla="*/ 85510 h 9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7858" h="986118">
                  <a:moveTo>
                    <a:pt x="192396" y="85510"/>
                  </a:moveTo>
                  <a:cubicBezTo>
                    <a:pt x="175156" y="106888"/>
                    <a:pt x="205498" y="142057"/>
                    <a:pt x="184121" y="184812"/>
                  </a:cubicBezTo>
                  <a:cubicBezTo>
                    <a:pt x="162744" y="227567"/>
                    <a:pt x="93783" y="307560"/>
                    <a:pt x="64131" y="342039"/>
                  </a:cubicBezTo>
                  <a:cubicBezTo>
                    <a:pt x="34479" y="376518"/>
                    <a:pt x="0" y="324109"/>
                    <a:pt x="6206" y="391689"/>
                  </a:cubicBezTo>
                  <a:cubicBezTo>
                    <a:pt x="12412" y="459269"/>
                    <a:pt x="75854" y="682697"/>
                    <a:pt x="101369" y="747519"/>
                  </a:cubicBezTo>
                  <a:cubicBezTo>
                    <a:pt x="126884" y="812341"/>
                    <a:pt x="143434" y="746140"/>
                    <a:pt x="159295" y="780620"/>
                  </a:cubicBezTo>
                  <a:cubicBezTo>
                    <a:pt x="175156" y="815100"/>
                    <a:pt x="177224" y="922676"/>
                    <a:pt x="196533" y="954397"/>
                  </a:cubicBezTo>
                  <a:cubicBezTo>
                    <a:pt x="215842" y="986118"/>
                    <a:pt x="251011" y="981291"/>
                    <a:pt x="275147" y="970947"/>
                  </a:cubicBezTo>
                  <a:cubicBezTo>
                    <a:pt x="299283" y="960603"/>
                    <a:pt x="302041" y="905436"/>
                    <a:pt x="341348" y="892334"/>
                  </a:cubicBezTo>
                  <a:cubicBezTo>
                    <a:pt x="380655" y="879232"/>
                    <a:pt x="483404" y="901299"/>
                    <a:pt x="510988" y="892334"/>
                  </a:cubicBezTo>
                  <a:cubicBezTo>
                    <a:pt x="538572" y="883369"/>
                    <a:pt x="484094" y="875094"/>
                    <a:pt x="506850" y="838546"/>
                  </a:cubicBezTo>
                  <a:cubicBezTo>
                    <a:pt x="529606" y="801998"/>
                    <a:pt x="602704" y="709591"/>
                    <a:pt x="647527" y="673043"/>
                  </a:cubicBezTo>
                  <a:cubicBezTo>
                    <a:pt x="692350" y="636495"/>
                    <a:pt x="753724" y="635805"/>
                    <a:pt x="775791" y="619255"/>
                  </a:cubicBezTo>
                  <a:cubicBezTo>
                    <a:pt x="797858" y="602705"/>
                    <a:pt x="788204" y="600636"/>
                    <a:pt x="779929" y="573742"/>
                  </a:cubicBezTo>
                  <a:cubicBezTo>
                    <a:pt x="771654" y="546848"/>
                    <a:pt x="736484" y="512368"/>
                    <a:pt x="726140" y="457890"/>
                  </a:cubicBezTo>
                  <a:cubicBezTo>
                    <a:pt x="715796" y="403412"/>
                    <a:pt x="726140" y="299284"/>
                    <a:pt x="717865" y="246875"/>
                  </a:cubicBezTo>
                  <a:cubicBezTo>
                    <a:pt x="709590" y="194466"/>
                    <a:pt x="684765" y="181364"/>
                    <a:pt x="676490" y="143436"/>
                  </a:cubicBezTo>
                  <a:cubicBezTo>
                    <a:pt x="668215" y="105508"/>
                    <a:pt x="682696" y="38618"/>
                    <a:pt x="668215" y="19309"/>
                  </a:cubicBezTo>
                  <a:cubicBezTo>
                    <a:pt x="653734" y="0"/>
                    <a:pt x="608220" y="14482"/>
                    <a:pt x="589601" y="27584"/>
                  </a:cubicBezTo>
                  <a:cubicBezTo>
                    <a:pt x="570982" y="40686"/>
                    <a:pt x="564086" y="84131"/>
                    <a:pt x="556501" y="97923"/>
                  </a:cubicBezTo>
                  <a:cubicBezTo>
                    <a:pt x="548916" y="111715"/>
                    <a:pt x="550294" y="116542"/>
                    <a:pt x="544088" y="110336"/>
                  </a:cubicBezTo>
                  <a:cubicBezTo>
                    <a:pt x="537882" y="104130"/>
                    <a:pt x="532365" y="73787"/>
                    <a:pt x="519263" y="60685"/>
                  </a:cubicBezTo>
                  <a:cubicBezTo>
                    <a:pt x="506161" y="47583"/>
                    <a:pt x="478576" y="32412"/>
                    <a:pt x="465474" y="31722"/>
                  </a:cubicBezTo>
                  <a:cubicBezTo>
                    <a:pt x="452372" y="31032"/>
                    <a:pt x="457889" y="55857"/>
                    <a:pt x="440649" y="56547"/>
                  </a:cubicBezTo>
                  <a:cubicBezTo>
                    <a:pt x="423409" y="57237"/>
                    <a:pt x="382033" y="39998"/>
                    <a:pt x="362035" y="35860"/>
                  </a:cubicBezTo>
                  <a:cubicBezTo>
                    <a:pt x="342037" y="31723"/>
                    <a:pt x="333073" y="28274"/>
                    <a:pt x="320660" y="31722"/>
                  </a:cubicBezTo>
                  <a:cubicBezTo>
                    <a:pt x="308247" y="35170"/>
                    <a:pt x="307557" y="50341"/>
                    <a:pt x="287559" y="56547"/>
                  </a:cubicBezTo>
                  <a:cubicBezTo>
                    <a:pt x="267561" y="62753"/>
                    <a:pt x="209636" y="64133"/>
                    <a:pt x="192396" y="8551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714564" y="3213502"/>
              <a:ext cx="655804" cy="420652"/>
            </a:xfrm>
            <a:custGeom>
              <a:avLst/>
              <a:gdLst>
                <a:gd name="connsiteX0" fmla="*/ 29653 w 655804"/>
                <a:gd name="connsiteY0" fmla="*/ 42755 h 420652"/>
                <a:gd name="connsiteX1" fmla="*/ 690 w 655804"/>
                <a:gd name="connsiteY1" fmla="*/ 142056 h 420652"/>
                <a:gd name="connsiteX2" fmla="*/ 33791 w 655804"/>
                <a:gd name="connsiteY2" fmla="*/ 295146 h 420652"/>
                <a:gd name="connsiteX3" fmla="*/ 25516 w 655804"/>
                <a:gd name="connsiteY3" fmla="*/ 319971 h 420652"/>
                <a:gd name="connsiteX4" fmla="*/ 33791 w 655804"/>
                <a:gd name="connsiteY4" fmla="*/ 390310 h 420652"/>
                <a:gd name="connsiteX5" fmla="*/ 71029 w 655804"/>
                <a:gd name="connsiteY5" fmla="*/ 419273 h 420652"/>
                <a:gd name="connsiteX6" fmla="*/ 133092 w 655804"/>
                <a:gd name="connsiteY6" fmla="*/ 398585 h 420652"/>
                <a:gd name="connsiteX7" fmla="*/ 219981 w 655804"/>
                <a:gd name="connsiteY7" fmla="*/ 332384 h 420652"/>
                <a:gd name="connsiteX8" fmla="*/ 232393 w 655804"/>
                <a:gd name="connsiteY8" fmla="*/ 295146 h 420652"/>
                <a:gd name="connsiteX9" fmla="*/ 290319 w 655804"/>
                <a:gd name="connsiteY9" fmla="*/ 241358 h 420652"/>
                <a:gd name="connsiteX10" fmla="*/ 368933 w 655804"/>
                <a:gd name="connsiteY10" fmla="*/ 228945 h 420652"/>
                <a:gd name="connsiteX11" fmla="*/ 414446 w 655804"/>
                <a:gd name="connsiteY11" fmla="*/ 319971 h 420652"/>
                <a:gd name="connsiteX12" fmla="*/ 497197 w 655804"/>
                <a:gd name="connsiteY12" fmla="*/ 336522 h 420652"/>
                <a:gd name="connsiteX13" fmla="*/ 621324 w 655804"/>
                <a:gd name="connsiteY13" fmla="*/ 299284 h 420652"/>
                <a:gd name="connsiteX14" fmla="*/ 650287 w 655804"/>
                <a:gd name="connsiteY14" fmla="*/ 266183 h 420652"/>
                <a:gd name="connsiteX15" fmla="*/ 654424 w 655804"/>
                <a:gd name="connsiteY15" fmla="*/ 104818 h 420652"/>
                <a:gd name="connsiteX16" fmla="*/ 642012 w 655804"/>
                <a:gd name="connsiteY16" fmla="*/ 34480 h 420652"/>
                <a:gd name="connsiteX17" fmla="*/ 613049 w 655804"/>
                <a:gd name="connsiteY17" fmla="*/ 17930 h 420652"/>
                <a:gd name="connsiteX18" fmla="*/ 530298 w 655804"/>
                <a:gd name="connsiteY18" fmla="*/ 26205 h 420652"/>
                <a:gd name="connsiteX19" fmla="*/ 480647 w 655804"/>
                <a:gd name="connsiteY19" fmla="*/ 5517 h 420652"/>
                <a:gd name="connsiteX20" fmla="*/ 426859 w 655804"/>
                <a:gd name="connsiteY20" fmla="*/ 5517 h 420652"/>
                <a:gd name="connsiteX21" fmla="*/ 393758 w 655804"/>
                <a:gd name="connsiteY21" fmla="*/ 38617 h 420652"/>
                <a:gd name="connsiteX22" fmla="*/ 373070 w 655804"/>
                <a:gd name="connsiteY22" fmla="*/ 38617 h 420652"/>
                <a:gd name="connsiteX23" fmla="*/ 290319 w 655804"/>
                <a:gd name="connsiteY23" fmla="*/ 5517 h 420652"/>
                <a:gd name="connsiteX24" fmla="*/ 224118 w 655804"/>
                <a:gd name="connsiteY24" fmla="*/ 22067 h 420652"/>
                <a:gd name="connsiteX25" fmla="*/ 145505 w 655804"/>
                <a:gd name="connsiteY25" fmla="*/ 26205 h 420652"/>
                <a:gd name="connsiteX26" fmla="*/ 29653 w 655804"/>
                <a:gd name="connsiteY26" fmla="*/ 42755 h 42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804" h="420652">
                  <a:moveTo>
                    <a:pt x="29653" y="42755"/>
                  </a:moveTo>
                  <a:cubicBezTo>
                    <a:pt x="5517" y="62063"/>
                    <a:pt x="0" y="99991"/>
                    <a:pt x="690" y="142056"/>
                  </a:cubicBezTo>
                  <a:cubicBezTo>
                    <a:pt x="1380" y="184121"/>
                    <a:pt x="29653" y="265494"/>
                    <a:pt x="33791" y="295146"/>
                  </a:cubicBezTo>
                  <a:cubicBezTo>
                    <a:pt x="37929" y="324798"/>
                    <a:pt x="25516" y="304110"/>
                    <a:pt x="25516" y="319971"/>
                  </a:cubicBezTo>
                  <a:cubicBezTo>
                    <a:pt x="25516" y="335832"/>
                    <a:pt x="26206" y="373760"/>
                    <a:pt x="33791" y="390310"/>
                  </a:cubicBezTo>
                  <a:cubicBezTo>
                    <a:pt x="41376" y="406860"/>
                    <a:pt x="54479" y="417894"/>
                    <a:pt x="71029" y="419273"/>
                  </a:cubicBezTo>
                  <a:cubicBezTo>
                    <a:pt x="87579" y="420652"/>
                    <a:pt x="108267" y="413067"/>
                    <a:pt x="133092" y="398585"/>
                  </a:cubicBezTo>
                  <a:cubicBezTo>
                    <a:pt x="157917" y="384104"/>
                    <a:pt x="203431" y="349624"/>
                    <a:pt x="219981" y="332384"/>
                  </a:cubicBezTo>
                  <a:cubicBezTo>
                    <a:pt x="236531" y="315144"/>
                    <a:pt x="220670" y="310317"/>
                    <a:pt x="232393" y="295146"/>
                  </a:cubicBezTo>
                  <a:cubicBezTo>
                    <a:pt x="244116" y="279975"/>
                    <a:pt x="267562" y="252392"/>
                    <a:pt x="290319" y="241358"/>
                  </a:cubicBezTo>
                  <a:cubicBezTo>
                    <a:pt x="313076" y="230324"/>
                    <a:pt x="348245" y="215843"/>
                    <a:pt x="368933" y="228945"/>
                  </a:cubicBezTo>
                  <a:cubicBezTo>
                    <a:pt x="389621" y="242047"/>
                    <a:pt x="393069" y="302042"/>
                    <a:pt x="414446" y="319971"/>
                  </a:cubicBezTo>
                  <a:cubicBezTo>
                    <a:pt x="435823" y="337900"/>
                    <a:pt x="462717" y="339970"/>
                    <a:pt x="497197" y="336522"/>
                  </a:cubicBezTo>
                  <a:cubicBezTo>
                    <a:pt x="531677" y="333074"/>
                    <a:pt x="595809" y="311007"/>
                    <a:pt x="621324" y="299284"/>
                  </a:cubicBezTo>
                  <a:cubicBezTo>
                    <a:pt x="646839" y="287561"/>
                    <a:pt x="644770" y="298594"/>
                    <a:pt x="650287" y="266183"/>
                  </a:cubicBezTo>
                  <a:cubicBezTo>
                    <a:pt x="655804" y="233772"/>
                    <a:pt x="655803" y="143435"/>
                    <a:pt x="654424" y="104818"/>
                  </a:cubicBezTo>
                  <a:cubicBezTo>
                    <a:pt x="653045" y="66201"/>
                    <a:pt x="648908" y="48961"/>
                    <a:pt x="642012" y="34480"/>
                  </a:cubicBezTo>
                  <a:cubicBezTo>
                    <a:pt x="635116" y="19999"/>
                    <a:pt x="631668" y="19309"/>
                    <a:pt x="613049" y="17930"/>
                  </a:cubicBezTo>
                  <a:cubicBezTo>
                    <a:pt x="594430" y="16551"/>
                    <a:pt x="552365" y="28274"/>
                    <a:pt x="530298" y="26205"/>
                  </a:cubicBezTo>
                  <a:cubicBezTo>
                    <a:pt x="508231" y="24136"/>
                    <a:pt x="497887" y="8965"/>
                    <a:pt x="480647" y="5517"/>
                  </a:cubicBezTo>
                  <a:cubicBezTo>
                    <a:pt x="463407" y="2069"/>
                    <a:pt x="441341" y="0"/>
                    <a:pt x="426859" y="5517"/>
                  </a:cubicBezTo>
                  <a:cubicBezTo>
                    <a:pt x="412378" y="11034"/>
                    <a:pt x="402723" y="33100"/>
                    <a:pt x="393758" y="38617"/>
                  </a:cubicBezTo>
                  <a:cubicBezTo>
                    <a:pt x="384793" y="44134"/>
                    <a:pt x="390310" y="44134"/>
                    <a:pt x="373070" y="38617"/>
                  </a:cubicBezTo>
                  <a:cubicBezTo>
                    <a:pt x="355830" y="33100"/>
                    <a:pt x="315144" y="8275"/>
                    <a:pt x="290319" y="5517"/>
                  </a:cubicBezTo>
                  <a:cubicBezTo>
                    <a:pt x="265494" y="2759"/>
                    <a:pt x="248254" y="18619"/>
                    <a:pt x="224118" y="22067"/>
                  </a:cubicBezTo>
                  <a:cubicBezTo>
                    <a:pt x="199982" y="25515"/>
                    <a:pt x="177226" y="26205"/>
                    <a:pt x="145505" y="26205"/>
                  </a:cubicBezTo>
                  <a:cubicBezTo>
                    <a:pt x="113784" y="26205"/>
                    <a:pt x="53789" y="23447"/>
                    <a:pt x="29653" y="42755"/>
                  </a:cubicBezTo>
                  <a:close/>
                </a:path>
              </a:pathLst>
            </a:cu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036005" y="2443227"/>
              <a:ext cx="506161" cy="328936"/>
            </a:xfrm>
            <a:custGeom>
              <a:avLst/>
              <a:gdLst>
                <a:gd name="connsiteX0" fmla="*/ 8965 w 506161"/>
                <a:gd name="connsiteY0" fmla="*/ 138608 h 328936"/>
                <a:gd name="connsiteX1" fmla="*/ 17240 w 506161"/>
                <a:gd name="connsiteY1" fmla="*/ 188259 h 328936"/>
                <a:gd name="connsiteX2" fmla="*/ 104129 w 506161"/>
                <a:gd name="connsiteY2" fmla="*/ 262735 h 328936"/>
                <a:gd name="connsiteX3" fmla="*/ 178605 w 506161"/>
                <a:gd name="connsiteY3" fmla="*/ 266873 h 328936"/>
                <a:gd name="connsiteX4" fmla="*/ 203430 w 506161"/>
                <a:gd name="connsiteY4" fmla="*/ 266873 h 328936"/>
                <a:gd name="connsiteX5" fmla="*/ 215843 w 506161"/>
                <a:gd name="connsiteY5" fmla="*/ 316523 h 328936"/>
                <a:gd name="connsiteX6" fmla="*/ 261356 w 506161"/>
                <a:gd name="connsiteY6" fmla="*/ 328936 h 328936"/>
                <a:gd name="connsiteX7" fmla="*/ 311007 w 506161"/>
                <a:gd name="connsiteY7" fmla="*/ 316523 h 328936"/>
                <a:gd name="connsiteX8" fmla="*/ 360657 w 506161"/>
                <a:gd name="connsiteY8" fmla="*/ 295835 h 328936"/>
                <a:gd name="connsiteX9" fmla="*/ 377208 w 506161"/>
                <a:gd name="connsiteY9" fmla="*/ 246185 h 328936"/>
                <a:gd name="connsiteX10" fmla="*/ 418583 w 506161"/>
                <a:gd name="connsiteY10" fmla="*/ 188259 h 328936"/>
                <a:gd name="connsiteX11" fmla="*/ 480647 w 506161"/>
                <a:gd name="connsiteY11" fmla="*/ 171709 h 328936"/>
                <a:gd name="connsiteX12" fmla="*/ 505472 w 506161"/>
                <a:gd name="connsiteY12" fmla="*/ 109645 h 328936"/>
                <a:gd name="connsiteX13" fmla="*/ 484784 w 506161"/>
                <a:gd name="connsiteY13" fmla="*/ 22757 h 328936"/>
                <a:gd name="connsiteX14" fmla="*/ 447546 w 506161"/>
                <a:gd name="connsiteY14" fmla="*/ 2069 h 328936"/>
                <a:gd name="connsiteX15" fmla="*/ 406171 w 506161"/>
                <a:gd name="connsiteY15" fmla="*/ 10344 h 328936"/>
                <a:gd name="connsiteX16" fmla="*/ 389620 w 506161"/>
                <a:gd name="connsiteY16" fmla="*/ 47582 h 328936"/>
                <a:gd name="connsiteX17" fmla="*/ 373070 w 506161"/>
                <a:gd name="connsiteY17" fmla="*/ 76545 h 328936"/>
                <a:gd name="connsiteX18" fmla="*/ 269631 w 506161"/>
                <a:gd name="connsiteY18" fmla="*/ 122058 h 328936"/>
                <a:gd name="connsiteX19" fmla="*/ 215843 w 506161"/>
                <a:gd name="connsiteY19" fmla="*/ 159296 h 328936"/>
                <a:gd name="connsiteX20" fmla="*/ 203430 w 506161"/>
                <a:gd name="connsiteY20" fmla="*/ 134471 h 328936"/>
                <a:gd name="connsiteX21" fmla="*/ 182743 w 506161"/>
                <a:gd name="connsiteY21" fmla="*/ 122058 h 328936"/>
                <a:gd name="connsiteX22" fmla="*/ 128954 w 506161"/>
                <a:gd name="connsiteY22" fmla="*/ 117921 h 328936"/>
                <a:gd name="connsiteX23" fmla="*/ 71028 w 506161"/>
                <a:gd name="connsiteY23" fmla="*/ 122058 h 328936"/>
                <a:gd name="connsiteX24" fmla="*/ 8965 w 506161"/>
                <a:gd name="connsiteY24" fmla="*/ 138608 h 32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6161" h="328936">
                  <a:moveTo>
                    <a:pt x="8965" y="138608"/>
                  </a:moveTo>
                  <a:cubicBezTo>
                    <a:pt x="0" y="149641"/>
                    <a:pt x="1379" y="167571"/>
                    <a:pt x="17240" y="188259"/>
                  </a:cubicBezTo>
                  <a:cubicBezTo>
                    <a:pt x="33101" y="208947"/>
                    <a:pt x="77235" y="249633"/>
                    <a:pt x="104129" y="262735"/>
                  </a:cubicBezTo>
                  <a:cubicBezTo>
                    <a:pt x="131023" y="275837"/>
                    <a:pt x="162055" y="266183"/>
                    <a:pt x="178605" y="266873"/>
                  </a:cubicBezTo>
                  <a:cubicBezTo>
                    <a:pt x="195155" y="267563"/>
                    <a:pt x="197224" y="258598"/>
                    <a:pt x="203430" y="266873"/>
                  </a:cubicBezTo>
                  <a:cubicBezTo>
                    <a:pt x="209636" y="275148"/>
                    <a:pt x="206189" y="306179"/>
                    <a:pt x="215843" y="316523"/>
                  </a:cubicBezTo>
                  <a:cubicBezTo>
                    <a:pt x="225497" y="326867"/>
                    <a:pt x="245495" y="328936"/>
                    <a:pt x="261356" y="328936"/>
                  </a:cubicBezTo>
                  <a:cubicBezTo>
                    <a:pt x="277217" y="328936"/>
                    <a:pt x="294457" y="322040"/>
                    <a:pt x="311007" y="316523"/>
                  </a:cubicBezTo>
                  <a:cubicBezTo>
                    <a:pt x="327557" y="311006"/>
                    <a:pt x="349623" y="307558"/>
                    <a:pt x="360657" y="295835"/>
                  </a:cubicBezTo>
                  <a:cubicBezTo>
                    <a:pt x="371691" y="284112"/>
                    <a:pt x="367554" y="264114"/>
                    <a:pt x="377208" y="246185"/>
                  </a:cubicBezTo>
                  <a:cubicBezTo>
                    <a:pt x="386862" y="228256"/>
                    <a:pt x="401343" y="200671"/>
                    <a:pt x="418583" y="188259"/>
                  </a:cubicBezTo>
                  <a:cubicBezTo>
                    <a:pt x="435823" y="175847"/>
                    <a:pt x="466166" y="184811"/>
                    <a:pt x="480647" y="171709"/>
                  </a:cubicBezTo>
                  <a:cubicBezTo>
                    <a:pt x="495128" y="158607"/>
                    <a:pt x="504783" y="134470"/>
                    <a:pt x="505472" y="109645"/>
                  </a:cubicBezTo>
                  <a:cubicBezTo>
                    <a:pt x="506161" y="84820"/>
                    <a:pt x="494438" y="40686"/>
                    <a:pt x="484784" y="22757"/>
                  </a:cubicBezTo>
                  <a:cubicBezTo>
                    <a:pt x="475130" y="4828"/>
                    <a:pt x="460648" y="4138"/>
                    <a:pt x="447546" y="2069"/>
                  </a:cubicBezTo>
                  <a:cubicBezTo>
                    <a:pt x="434444" y="0"/>
                    <a:pt x="415825" y="2759"/>
                    <a:pt x="406171" y="10344"/>
                  </a:cubicBezTo>
                  <a:cubicBezTo>
                    <a:pt x="396517" y="17929"/>
                    <a:pt x="395137" y="36549"/>
                    <a:pt x="389620" y="47582"/>
                  </a:cubicBezTo>
                  <a:cubicBezTo>
                    <a:pt x="384103" y="58616"/>
                    <a:pt x="393068" y="64132"/>
                    <a:pt x="373070" y="76545"/>
                  </a:cubicBezTo>
                  <a:cubicBezTo>
                    <a:pt x="353072" y="88958"/>
                    <a:pt x="295836" y="108266"/>
                    <a:pt x="269631" y="122058"/>
                  </a:cubicBezTo>
                  <a:cubicBezTo>
                    <a:pt x="243427" y="135850"/>
                    <a:pt x="226876" y="157227"/>
                    <a:pt x="215843" y="159296"/>
                  </a:cubicBezTo>
                  <a:cubicBezTo>
                    <a:pt x="204810" y="161365"/>
                    <a:pt x="208947" y="140677"/>
                    <a:pt x="203430" y="134471"/>
                  </a:cubicBezTo>
                  <a:cubicBezTo>
                    <a:pt x="197913" y="128265"/>
                    <a:pt x="195155" y="124816"/>
                    <a:pt x="182743" y="122058"/>
                  </a:cubicBezTo>
                  <a:cubicBezTo>
                    <a:pt x="170331" y="119300"/>
                    <a:pt x="147573" y="117921"/>
                    <a:pt x="128954" y="117921"/>
                  </a:cubicBezTo>
                  <a:cubicBezTo>
                    <a:pt x="110335" y="117921"/>
                    <a:pt x="87578" y="119989"/>
                    <a:pt x="71028" y="122058"/>
                  </a:cubicBezTo>
                  <a:cubicBezTo>
                    <a:pt x="54478" y="124127"/>
                    <a:pt x="17930" y="127575"/>
                    <a:pt x="8965" y="1386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259433" y="2433573"/>
              <a:ext cx="606153" cy="604083"/>
            </a:xfrm>
            <a:custGeom>
              <a:avLst/>
              <a:gdLst>
                <a:gd name="connsiteX0" fmla="*/ 33791 w 606153"/>
                <a:gd name="connsiteY0" fmla="*/ 334452 h 604083"/>
                <a:gd name="connsiteX1" fmla="*/ 690 w 606153"/>
                <a:gd name="connsiteY1" fmla="*/ 413066 h 604083"/>
                <a:gd name="connsiteX2" fmla="*/ 29653 w 606153"/>
                <a:gd name="connsiteY2" fmla="*/ 479267 h 604083"/>
                <a:gd name="connsiteX3" fmla="*/ 95854 w 606153"/>
                <a:gd name="connsiteY3" fmla="*/ 454441 h 604083"/>
                <a:gd name="connsiteX4" fmla="*/ 104129 w 606153"/>
                <a:gd name="connsiteY4" fmla="*/ 470992 h 604083"/>
                <a:gd name="connsiteX5" fmla="*/ 87579 w 606153"/>
                <a:gd name="connsiteY5" fmla="*/ 512367 h 604083"/>
                <a:gd name="connsiteX6" fmla="*/ 145505 w 606153"/>
                <a:gd name="connsiteY6" fmla="*/ 595118 h 604083"/>
                <a:gd name="connsiteX7" fmla="*/ 232393 w 606153"/>
                <a:gd name="connsiteY7" fmla="*/ 566156 h 604083"/>
                <a:gd name="connsiteX8" fmla="*/ 269631 w 606153"/>
                <a:gd name="connsiteY8" fmla="*/ 504092 h 604083"/>
                <a:gd name="connsiteX9" fmla="*/ 352382 w 606153"/>
                <a:gd name="connsiteY9" fmla="*/ 549605 h 604083"/>
                <a:gd name="connsiteX10" fmla="*/ 430996 w 606153"/>
                <a:gd name="connsiteY10" fmla="*/ 578568 h 604083"/>
                <a:gd name="connsiteX11" fmla="*/ 538572 w 606153"/>
                <a:gd name="connsiteY11" fmla="*/ 557880 h 604083"/>
                <a:gd name="connsiteX12" fmla="*/ 538572 w 606153"/>
                <a:gd name="connsiteY12" fmla="*/ 528917 h 604083"/>
                <a:gd name="connsiteX13" fmla="*/ 493059 w 606153"/>
                <a:gd name="connsiteY13" fmla="*/ 512367 h 604083"/>
                <a:gd name="connsiteX14" fmla="*/ 534435 w 606153"/>
                <a:gd name="connsiteY14" fmla="*/ 446166 h 604083"/>
                <a:gd name="connsiteX15" fmla="*/ 600636 w 606153"/>
                <a:gd name="connsiteY15" fmla="*/ 334452 h 604083"/>
                <a:gd name="connsiteX16" fmla="*/ 567535 w 606153"/>
                <a:gd name="connsiteY16" fmla="*/ 243426 h 604083"/>
                <a:gd name="connsiteX17" fmla="*/ 567535 w 606153"/>
                <a:gd name="connsiteY17" fmla="*/ 144125 h 604083"/>
                <a:gd name="connsiteX18" fmla="*/ 534435 w 606153"/>
                <a:gd name="connsiteY18" fmla="*/ 106887 h 604083"/>
                <a:gd name="connsiteX19" fmla="*/ 497197 w 606153"/>
                <a:gd name="connsiteY19" fmla="*/ 94474 h 604083"/>
                <a:gd name="connsiteX20" fmla="*/ 480647 w 606153"/>
                <a:gd name="connsiteY20" fmla="*/ 73786 h 604083"/>
                <a:gd name="connsiteX21" fmla="*/ 447546 w 606153"/>
                <a:gd name="connsiteY21" fmla="*/ 11723 h 604083"/>
                <a:gd name="connsiteX22" fmla="*/ 393758 w 606153"/>
                <a:gd name="connsiteY22" fmla="*/ 7585 h 604083"/>
                <a:gd name="connsiteX23" fmla="*/ 360657 w 606153"/>
                <a:gd name="connsiteY23" fmla="*/ 57236 h 604083"/>
                <a:gd name="connsiteX24" fmla="*/ 414446 w 606153"/>
                <a:gd name="connsiteY24" fmla="*/ 69649 h 604083"/>
                <a:gd name="connsiteX25" fmla="*/ 430996 w 606153"/>
                <a:gd name="connsiteY25" fmla="*/ 106887 h 604083"/>
                <a:gd name="connsiteX26" fmla="*/ 418583 w 606153"/>
                <a:gd name="connsiteY26" fmla="*/ 164813 h 604083"/>
                <a:gd name="connsiteX27" fmla="*/ 402033 w 606153"/>
                <a:gd name="connsiteY27" fmla="*/ 173088 h 604083"/>
                <a:gd name="connsiteX28" fmla="*/ 385483 w 606153"/>
                <a:gd name="connsiteY28" fmla="*/ 144125 h 604083"/>
                <a:gd name="connsiteX29" fmla="*/ 364795 w 606153"/>
                <a:gd name="connsiteY29" fmla="*/ 139987 h 604083"/>
                <a:gd name="connsiteX30" fmla="*/ 339970 w 606153"/>
                <a:gd name="connsiteY30" fmla="*/ 156537 h 604083"/>
                <a:gd name="connsiteX31" fmla="*/ 335832 w 606153"/>
                <a:gd name="connsiteY31" fmla="*/ 235151 h 604083"/>
                <a:gd name="connsiteX32" fmla="*/ 335832 w 606153"/>
                <a:gd name="connsiteY32" fmla="*/ 255839 h 604083"/>
                <a:gd name="connsiteX33" fmla="*/ 327557 w 606153"/>
                <a:gd name="connsiteY33" fmla="*/ 259976 h 604083"/>
                <a:gd name="connsiteX34" fmla="*/ 294457 w 606153"/>
                <a:gd name="connsiteY34" fmla="*/ 239289 h 604083"/>
                <a:gd name="connsiteX35" fmla="*/ 265494 w 606153"/>
                <a:gd name="connsiteY35" fmla="*/ 239289 h 604083"/>
                <a:gd name="connsiteX36" fmla="*/ 224118 w 606153"/>
                <a:gd name="connsiteY36" fmla="*/ 226876 h 604083"/>
                <a:gd name="connsiteX37" fmla="*/ 162055 w 606153"/>
                <a:gd name="connsiteY37" fmla="*/ 247564 h 604083"/>
                <a:gd name="connsiteX38" fmla="*/ 157917 w 606153"/>
                <a:gd name="connsiteY38" fmla="*/ 297214 h 604083"/>
                <a:gd name="connsiteX39" fmla="*/ 149642 w 606153"/>
                <a:gd name="connsiteY39" fmla="*/ 317902 h 604083"/>
                <a:gd name="connsiteX40" fmla="*/ 33791 w 606153"/>
                <a:gd name="connsiteY40" fmla="*/ 334452 h 60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6153" h="604083">
                  <a:moveTo>
                    <a:pt x="33791" y="334452"/>
                  </a:moveTo>
                  <a:cubicBezTo>
                    <a:pt x="8966" y="350313"/>
                    <a:pt x="1380" y="388930"/>
                    <a:pt x="690" y="413066"/>
                  </a:cubicBezTo>
                  <a:cubicBezTo>
                    <a:pt x="0" y="437202"/>
                    <a:pt x="13792" y="472371"/>
                    <a:pt x="29653" y="479267"/>
                  </a:cubicBezTo>
                  <a:cubicBezTo>
                    <a:pt x="45514" y="486163"/>
                    <a:pt x="83441" y="455820"/>
                    <a:pt x="95854" y="454441"/>
                  </a:cubicBezTo>
                  <a:cubicBezTo>
                    <a:pt x="108267" y="453062"/>
                    <a:pt x="105508" y="461338"/>
                    <a:pt x="104129" y="470992"/>
                  </a:cubicBezTo>
                  <a:cubicBezTo>
                    <a:pt x="102750" y="480646"/>
                    <a:pt x="80683" y="491679"/>
                    <a:pt x="87579" y="512367"/>
                  </a:cubicBezTo>
                  <a:cubicBezTo>
                    <a:pt x="94475" y="533055"/>
                    <a:pt x="121369" y="586153"/>
                    <a:pt x="145505" y="595118"/>
                  </a:cubicBezTo>
                  <a:cubicBezTo>
                    <a:pt x="169641" y="604083"/>
                    <a:pt x="211705" y="581327"/>
                    <a:pt x="232393" y="566156"/>
                  </a:cubicBezTo>
                  <a:cubicBezTo>
                    <a:pt x="253081" y="550985"/>
                    <a:pt x="249633" y="506851"/>
                    <a:pt x="269631" y="504092"/>
                  </a:cubicBezTo>
                  <a:cubicBezTo>
                    <a:pt x="289629" y="501333"/>
                    <a:pt x="325488" y="537192"/>
                    <a:pt x="352382" y="549605"/>
                  </a:cubicBezTo>
                  <a:cubicBezTo>
                    <a:pt x="379276" y="562018"/>
                    <a:pt x="399964" y="577189"/>
                    <a:pt x="430996" y="578568"/>
                  </a:cubicBezTo>
                  <a:cubicBezTo>
                    <a:pt x="462028" y="579947"/>
                    <a:pt x="520643" y="566155"/>
                    <a:pt x="538572" y="557880"/>
                  </a:cubicBezTo>
                  <a:cubicBezTo>
                    <a:pt x="556501" y="549605"/>
                    <a:pt x="546157" y="536502"/>
                    <a:pt x="538572" y="528917"/>
                  </a:cubicBezTo>
                  <a:cubicBezTo>
                    <a:pt x="530987" y="521332"/>
                    <a:pt x="493748" y="526159"/>
                    <a:pt x="493059" y="512367"/>
                  </a:cubicBezTo>
                  <a:cubicBezTo>
                    <a:pt x="492370" y="498575"/>
                    <a:pt x="516506" y="475818"/>
                    <a:pt x="534435" y="446166"/>
                  </a:cubicBezTo>
                  <a:cubicBezTo>
                    <a:pt x="552364" y="416514"/>
                    <a:pt x="595119" y="368242"/>
                    <a:pt x="600636" y="334452"/>
                  </a:cubicBezTo>
                  <a:cubicBezTo>
                    <a:pt x="606153" y="300662"/>
                    <a:pt x="573052" y="275147"/>
                    <a:pt x="567535" y="243426"/>
                  </a:cubicBezTo>
                  <a:cubicBezTo>
                    <a:pt x="562018" y="211705"/>
                    <a:pt x="573052" y="166881"/>
                    <a:pt x="567535" y="144125"/>
                  </a:cubicBezTo>
                  <a:cubicBezTo>
                    <a:pt x="562018" y="121369"/>
                    <a:pt x="546158" y="115162"/>
                    <a:pt x="534435" y="106887"/>
                  </a:cubicBezTo>
                  <a:cubicBezTo>
                    <a:pt x="522712" y="98612"/>
                    <a:pt x="506162" y="99991"/>
                    <a:pt x="497197" y="94474"/>
                  </a:cubicBezTo>
                  <a:cubicBezTo>
                    <a:pt x="488232" y="88957"/>
                    <a:pt x="488922" y="87578"/>
                    <a:pt x="480647" y="73786"/>
                  </a:cubicBezTo>
                  <a:cubicBezTo>
                    <a:pt x="472372" y="59994"/>
                    <a:pt x="462027" y="22756"/>
                    <a:pt x="447546" y="11723"/>
                  </a:cubicBezTo>
                  <a:cubicBezTo>
                    <a:pt x="433065" y="690"/>
                    <a:pt x="408240" y="0"/>
                    <a:pt x="393758" y="7585"/>
                  </a:cubicBezTo>
                  <a:cubicBezTo>
                    <a:pt x="379277" y="15171"/>
                    <a:pt x="357209" y="46892"/>
                    <a:pt x="360657" y="57236"/>
                  </a:cubicBezTo>
                  <a:cubicBezTo>
                    <a:pt x="364105" y="67580"/>
                    <a:pt x="402723" y="61374"/>
                    <a:pt x="414446" y="69649"/>
                  </a:cubicBezTo>
                  <a:cubicBezTo>
                    <a:pt x="426169" y="77924"/>
                    <a:pt x="430306" y="91026"/>
                    <a:pt x="430996" y="106887"/>
                  </a:cubicBezTo>
                  <a:cubicBezTo>
                    <a:pt x="431686" y="122748"/>
                    <a:pt x="423410" y="153780"/>
                    <a:pt x="418583" y="164813"/>
                  </a:cubicBezTo>
                  <a:cubicBezTo>
                    <a:pt x="413756" y="175846"/>
                    <a:pt x="407549" y="176536"/>
                    <a:pt x="402033" y="173088"/>
                  </a:cubicBezTo>
                  <a:cubicBezTo>
                    <a:pt x="396517" y="169640"/>
                    <a:pt x="391689" y="149642"/>
                    <a:pt x="385483" y="144125"/>
                  </a:cubicBezTo>
                  <a:cubicBezTo>
                    <a:pt x="379277" y="138608"/>
                    <a:pt x="372381" y="137918"/>
                    <a:pt x="364795" y="139987"/>
                  </a:cubicBezTo>
                  <a:cubicBezTo>
                    <a:pt x="357209" y="142056"/>
                    <a:pt x="344797" y="140676"/>
                    <a:pt x="339970" y="156537"/>
                  </a:cubicBezTo>
                  <a:cubicBezTo>
                    <a:pt x="335143" y="172398"/>
                    <a:pt x="336522" y="218601"/>
                    <a:pt x="335832" y="235151"/>
                  </a:cubicBezTo>
                  <a:cubicBezTo>
                    <a:pt x="335142" y="251701"/>
                    <a:pt x="337211" y="251702"/>
                    <a:pt x="335832" y="255839"/>
                  </a:cubicBezTo>
                  <a:cubicBezTo>
                    <a:pt x="334453" y="259976"/>
                    <a:pt x="334453" y="262734"/>
                    <a:pt x="327557" y="259976"/>
                  </a:cubicBezTo>
                  <a:cubicBezTo>
                    <a:pt x="320661" y="257218"/>
                    <a:pt x="304801" y="242737"/>
                    <a:pt x="294457" y="239289"/>
                  </a:cubicBezTo>
                  <a:cubicBezTo>
                    <a:pt x="284113" y="235841"/>
                    <a:pt x="277217" y="241358"/>
                    <a:pt x="265494" y="239289"/>
                  </a:cubicBezTo>
                  <a:cubicBezTo>
                    <a:pt x="253771" y="237220"/>
                    <a:pt x="241358" y="225497"/>
                    <a:pt x="224118" y="226876"/>
                  </a:cubicBezTo>
                  <a:cubicBezTo>
                    <a:pt x="206878" y="228255"/>
                    <a:pt x="173089" y="235841"/>
                    <a:pt x="162055" y="247564"/>
                  </a:cubicBezTo>
                  <a:cubicBezTo>
                    <a:pt x="151021" y="259287"/>
                    <a:pt x="159986" y="285491"/>
                    <a:pt x="157917" y="297214"/>
                  </a:cubicBezTo>
                  <a:cubicBezTo>
                    <a:pt x="155848" y="308937"/>
                    <a:pt x="164813" y="310317"/>
                    <a:pt x="149642" y="317902"/>
                  </a:cubicBezTo>
                  <a:cubicBezTo>
                    <a:pt x="134471" y="325488"/>
                    <a:pt x="58616" y="318591"/>
                    <a:pt x="33791" y="334452"/>
                  </a:cubicBezTo>
                  <a:close/>
                </a:path>
              </a:pathLst>
            </a:cu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478619" y="3900920"/>
              <a:ext cx="228600" cy="369332"/>
            </a:xfrm>
            <a:prstGeom prst="rect">
              <a:avLst/>
            </a:prstGeom>
            <a:noFill/>
          </p:spPr>
          <p:txBody>
            <a:bodyPr wrap="square" rtlCol="0">
              <a:spAutoFit/>
            </a:bodyPr>
            <a:lstStyle/>
            <a:p>
              <a:r>
                <a:rPr lang="en-US" dirty="0" smtClean="0"/>
                <a:t>?</a:t>
              </a:r>
              <a:endParaRPr lang="en-US" dirty="0"/>
            </a:p>
          </p:txBody>
        </p:sp>
        <p:sp>
          <p:nvSpPr>
            <p:cNvPr id="40" name="TextBox 39"/>
            <p:cNvSpPr txBox="1"/>
            <p:nvPr/>
          </p:nvSpPr>
          <p:spPr>
            <a:xfrm>
              <a:off x="3413050" y="4174548"/>
              <a:ext cx="228600" cy="369332"/>
            </a:xfrm>
            <a:prstGeom prst="rect">
              <a:avLst/>
            </a:prstGeom>
            <a:noFill/>
          </p:spPr>
          <p:txBody>
            <a:bodyPr wrap="square" rtlCol="0">
              <a:spAutoFit/>
            </a:bodyPr>
            <a:lstStyle/>
            <a:p>
              <a:r>
                <a:rPr lang="en-US" dirty="0" smtClean="0"/>
                <a:t>?</a:t>
              </a:r>
              <a:endParaRPr lang="en-US" dirty="0"/>
            </a:p>
          </p:txBody>
        </p:sp>
      </p:grpSp>
      <p:sp>
        <p:nvSpPr>
          <p:cNvPr id="34" name="TextBox 33"/>
          <p:cNvSpPr txBox="1"/>
          <p:nvPr/>
        </p:nvSpPr>
        <p:spPr>
          <a:xfrm>
            <a:off x="6858000" y="2209800"/>
            <a:ext cx="228600" cy="523220"/>
          </a:xfrm>
          <a:prstGeom prst="rect">
            <a:avLst/>
          </a:prstGeom>
          <a:noFill/>
        </p:spPr>
        <p:txBody>
          <a:bodyPr wrap="square" rtlCol="0">
            <a:spAutoFit/>
          </a:bodyPr>
          <a:lstStyle/>
          <a:p>
            <a:r>
              <a:rPr lang="en-US" sz="2800" dirty="0" smtClean="0"/>
              <a:t>?</a:t>
            </a:r>
            <a:endParaRPr lang="en-US" sz="2800" dirty="0"/>
          </a:p>
        </p:txBody>
      </p:sp>
      <p:sp>
        <p:nvSpPr>
          <p:cNvPr id="36" name="Freeform 35"/>
          <p:cNvSpPr/>
          <p:nvPr/>
        </p:nvSpPr>
        <p:spPr>
          <a:xfrm>
            <a:off x="2403920" y="3546576"/>
            <a:ext cx="459270" cy="520642"/>
          </a:xfrm>
          <a:custGeom>
            <a:avLst/>
            <a:gdLst>
              <a:gd name="connsiteX0" fmla="*/ 194466 w 459270"/>
              <a:gd name="connsiteY0" fmla="*/ 135849 h 520642"/>
              <a:gd name="connsiteX1" fmla="*/ 12413 w 459270"/>
              <a:gd name="connsiteY1" fmla="*/ 293076 h 520642"/>
              <a:gd name="connsiteX2" fmla="*/ 12413 w 459270"/>
              <a:gd name="connsiteY2" fmla="*/ 293076 h 520642"/>
              <a:gd name="connsiteX3" fmla="*/ 8275 w 459270"/>
              <a:gd name="connsiteY3" fmla="*/ 392378 h 520642"/>
              <a:gd name="connsiteX4" fmla="*/ 62064 w 459270"/>
              <a:gd name="connsiteY4" fmla="*/ 466854 h 520642"/>
              <a:gd name="connsiteX5" fmla="*/ 115852 w 459270"/>
              <a:gd name="connsiteY5" fmla="*/ 512367 h 520642"/>
              <a:gd name="connsiteX6" fmla="*/ 194466 w 459270"/>
              <a:gd name="connsiteY6" fmla="*/ 417203 h 520642"/>
              <a:gd name="connsiteX7" fmla="*/ 260666 w 459270"/>
              <a:gd name="connsiteY7" fmla="*/ 392378 h 520642"/>
              <a:gd name="connsiteX8" fmla="*/ 306180 w 459270"/>
              <a:gd name="connsiteY8" fmla="*/ 268251 h 520642"/>
              <a:gd name="connsiteX9" fmla="*/ 434444 w 459270"/>
              <a:gd name="connsiteY9" fmla="*/ 185500 h 520642"/>
              <a:gd name="connsiteX10" fmla="*/ 455132 w 459270"/>
              <a:gd name="connsiteY10" fmla="*/ 94474 h 520642"/>
              <a:gd name="connsiteX11" fmla="*/ 409618 w 459270"/>
              <a:gd name="connsiteY11" fmla="*/ 28273 h 520642"/>
              <a:gd name="connsiteX12" fmla="*/ 277217 w 459270"/>
              <a:gd name="connsiteY12" fmla="*/ 11723 h 520642"/>
              <a:gd name="connsiteX13" fmla="*/ 194466 w 459270"/>
              <a:gd name="connsiteY13" fmla="*/ 135849 h 52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270" h="520642">
                <a:moveTo>
                  <a:pt x="194466" y="135849"/>
                </a:moveTo>
                <a:lnTo>
                  <a:pt x="12413" y="293076"/>
                </a:lnTo>
                <a:lnTo>
                  <a:pt x="12413" y="293076"/>
                </a:lnTo>
                <a:cubicBezTo>
                  <a:pt x="11723" y="309626"/>
                  <a:pt x="0" y="363415"/>
                  <a:pt x="8275" y="392378"/>
                </a:cubicBezTo>
                <a:cubicBezTo>
                  <a:pt x="16550" y="421341"/>
                  <a:pt x="44135" y="446856"/>
                  <a:pt x="62064" y="466854"/>
                </a:cubicBezTo>
                <a:cubicBezTo>
                  <a:pt x="79993" y="486852"/>
                  <a:pt x="93785" y="520642"/>
                  <a:pt x="115852" y="512367"/>
                </a:cubicBezTo>
                <a:cubicBezTo>
                  <a:pt x="137919" y="504092"/>
                  <a:pt x="170330" y="437201"/>
                  <a:pt x="194466" y="417203"/>
                </a:cubicBezTo>
                <a:cubicBezTo>
                  <a:pt x="218602" y="397205"/>
                  <a:pt x="242047" y="417203"/>
                  <a:pt x="260666" y="392378"/>
                </a:cubicBezTo>
                <a:cubicBezTo>
                  <a:pt x="279285" y="367553"/>
                  <a:pt x="277217" y="302731"/>
                  <a:pt x="306180" y="268251"/>
                </a:cubicBezTo>
                <a:cubicBezTo>
                  <a:pt x="335143" y="233771"/>
                  <a:pt x="409619" y="214463"/>
                  <a:pt x="434444" y="185500"/>
                </a:cubicBezTo>
                <a:cubicBezTo>
                  <a:pt x="459269" y="156537"/>
                  <a:pt x="459270" y="120679"/>
                  <a:pt x="455132" y="94474"/>
                </a:cubicBezTo>
                <a:cubicBezTo>
                  <a:pt x="450994" y="68269"/>
                  <a:pt x="439271" y="42065"/>
                  <a:pt x="409618" y="28273"/>
                </a:cubicBezTo>
                <a:cubicBezTo>
                  <a:pt x="379966" y="14481"/>
                  <a:pt x="311007" y="0"/>
                  <a:pt x="277217" y="11723"/>
                </a:cubicBezTo>
                <a:cubicBezTo>
                  <a:pt x="243427" y="23446"/>
                  <a:pt x="225152" y="61028"/>
                  <a:pt x="194466" y="1358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535633" y="3581400"/>
            <a:ext cx="266872" cy="525125"/>
          </a:xfrm>
          <a:custGeom>
            <a:avLst/>
            <a:gdLst>
              <a:gd name="connsiteX0" fmla="*/ 108266 w 266872"/>
              <a:gd name="connsiteY0" fmla="*/ 220670 h 388241"/>
              <a:gd name="connsiteX1" fmla="*/ 46202 w 266872"/>
              <a:gd name="connsiteY1" fmla="*/ 266183 h 388241"/>
              <a:gd name="connsiteX2" fmla="*/ 33790 w 266872"/>
              <a:gd name="connsiteY2" fmla="*/ 344797 h 388241"/>
              <a:gd name="connsiteX3" fmla="*/ 104128 w 266872"/>
              <a:gd name="connsiteY3" fmla="*/ 386172 h 388241"/>
              <a:gd name="connsiteX4" fmla="*/ 174467 w 266872"/>
              <a:gd name="connsiteY4" fmla="*/ 332384 h 388241"/>
              <a:gd name="connsiteX5" fmla="*/ 236530 w 266872"/>
              <a:gd name="connsiteY5" fmla="*/ 237220 h 388241"/>
              <a:gd name="connsiteX6" fmla="*/ 244805 w 266872"/>
              <a:gd name="connsiteY6" fmla="*/ 175157 h 388241"/>
              <a:gd name="connsiteX7" fmla="*/ 248943 w 266872"/>
              <a:gd name="connsiteY7" fmla="*/ 71718 h 388241"/>
              <a:gd name="connsiteX8" fmla="*/ 137229 w 266872"/>
              <a:gd name="connsiteY8" fmla="*/ 5517 h 388241"/>
              <a:gd name="connsiteX9" fmla="*/ 21377 w 266872"/>
              <a:gd name="connsiteY9" fmla="*/ 38617 h 388241"/>
              <a:gd name="connsiteX10" fmla="*/ 8964 w 266872"/>
              <a:gd name="connsiteY10" fmla="*/ 146194 h 388241"/>
              <a:gd name="connsiteX11" fmla="*/ 62753 w 266872"/>
              <a:gd name="connsiteY11" fmla="*/ 245495 h 388241"/>
              <a:gd name="connsiteX12" fmla="*/ 62753 w 266872"/>
              <a:gd name="connsiteY12" fmla="*/ 245495 h 388241"/>
              <a:gd name="connsiteX13" fmla="*/ 58615 w 266872"/>
              <a:gd name="connsiteY13" fmla="*/ 270321 h 388241"/>
              <a:gd name="connsiteX14" fmla="*/ 42065 w 266872"/>
              <a:gd name="connsiteY14" fmla="*/ 291008 h 388241"/>
              <a:gd name="connsiteX15" fmla="*/ 29652 w 266872"/>
              <a:gd name="connsiteY15" fmla="*/ 315834 h 388241"/>
              <a:gd name="connsiteX16" fmla="*/ 25515 w 266872"/>
              <a:gd name="connsiteY16" fmla="*/ 336521 h 38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872" h="388241">
                <a:moveTo>
                  <a:pt x="108266" y="220670"/>
                </a:moveTo>
                <a:cubicBezTo>
                  <a:pt x="83440" y="233082"/>
                  <a:pt x="58615" y="245495"/>
                  <a:pt x="46202" y="266183"/>
                </a:cubicBezTo>
                <a:cubicBezTo>
                  <a:pt x="33789" y="286871"/>
                  <a:pt x="24136" y="324799"/>
                  <a:pt x="33790" y="344797"/>
                </a:cubicBezTo>
                <a:cubicBezTo>
                  <a:pt x="43444" y="364795"/>
                  <a:pt x="80682" y="388241"/>
                  <a:pt x="104128" y="386172"/>
                </a:cubicBezTo>
                <a:cubicBezTo>
                  <a:pt x="127574" y="384103"/>
                  <a:pt x="152400" y="357209"/>
                  <a:pt x="174467" y="332384"/>
                </a:cubicBezTo>
                <a:cubicBezTo>
                  <a:pt x="196534" y="307559"/>
                  <a:pt x="224807" y="263425"/>
                  <a:pt x="236530" y="237220"/>
                </a:cubicBezTo>
                <a:cubicBezTo>
                  <a:pt x="248253" y="211016"/>
                  <a:pt x="242736" y="202741"/>
                  <a:pt x="244805" y="175157"/>
                </a:cubicBezTo>
                <a:cubicBezTo>
                  <a:pt x="246874" y="147573"/>
                  <a:pt x="266872" y="99991"/>
                  <a:pt x="248943" y="71718"/>
                </a:cubicBezTo>
                <a:cubicBezTo>
                  <a:pt x="231014" y="43445"/>
                  <a:pt x="175157" y="11034"/>
                  <a:pt x="137229" y="5517"/>
                </a:cubicBezTo>
                <a:cubicBezTo>
                  <a:pt x="99301" y="0"/>
                  <a:pt x="42754" y="15171"/>
                  <a:pt x="21377" y="38617"/>
                </a:cubicBezTo>
                <a:cubicBezTo>
                  <a:pt x="0" y="62063"/>
                  <a:pt x="2068" y="111714"/>
                  <a:pt x="8964" y="146194"/>
                </a:cubicBezTo>
                <a:cubicBezTo>
                  <a:pt x="15860" y="180674"/>
                  <a:pt x="62753" y="245495"/>
                  <a:pt x="62753" y="245495"/>
                </a:cubicBezTo>
                <a:lnTo>
                  <a:pt x="62753" y="245495"/>
                </a:lnTo>
                <a:cubicBezTo>
                  <a:pt x="62063" y="249633"/>
                  <a:pt x="62063" y="262736"/>
                  <a:pt x="58615" y="270321"/>
                </a:cubicBezTo>
                <a:cubicBezTo>
                  <a:pt x="55167" y="277906"/>
                  <a:pt x="46892" y="283423"/>
                  <a:pt x="42065" y="291008"/>
                </a:cubicBezTo>
                <a:cubicBezTo>
                  <a:pt x="37238" y="298594"/>
                  <a:pt x="32410" y="308249"/>
                  <a:pt x="29652" y="315834"/>
                </a:cubicBezTo>
                <a:cubicBezTo>
                  <a:pt x="26894" y="323419"/>
                  <a:pt x="26204" y="329970"/>
                  <a:pt x="25515" y="336521"/>
                </a:cubicBezTo>
              </a:path>
            </a:pathLst>
          </a:custGeom>
          <a:solidFill>
            <a:srgbClr val="6EA0B0"/>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315182" cy="707886"/>
          </a:xfrm>
          <a:prstGeom prst="rect">
            <a:avLst/>
          </a:prstGeom>
          <a:noFill/>
        </p:spPr>
        <p:txBody>
          <a:bodyPr wrap="square" rtlCol="0">
            <a:spAutoFit/>
          </a:bodyPr>
          <a:lstStyle/>
          <a:p>
            <a:pPr algn="ctr"/>
            <a:r>
              <a:rPr lang="en-US" sz="4000" dirty="0" smtClean="0">
                <a:solidFill>
                  <a:srgbClr val="FFFF00"/>
                </a:solidFill>
              </a:rPr>
              <a:t>Amount of Information  </a:t>
            </a:r>
          </a:p>
        </p:txBody>
      </p:sp>
      <p:graphicFrame>
        <p:nvGraphicFramePr>
          <p:cNvPr id="4" name="Chart 3"/>
          <p:cNvGraphicFramePr/>
          <p:nvPr/>
        </p:nvGraphicFramePr>
        <p:xfrm>
          <a:off x="2590800" y="1447800"/>
          <a:ext cx="4572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1905000" y="2514600"/>
            <a:ext cx="2057400" cy="13747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600" dirty="0" smtClean="0">
                <a:solidFill>
                  <a:srgbClr val="00FF00"/>
                </a:solidFill>
              </a:rPr>
              <a:t>    50%</a:t>
            </a:r>
          </a:p>
          <a:p>
            <a:r>
              <a:rPr lang="en-US" sz="3600" dirty="0" smtClean="0">
                <a:solidFill>
                  <a:srgbClr val="00FF00"/>
                </a:solidFill>
              </a:rPr>
              <a:t>unknown</a:t>
            </a:r>
            <a:endParaRPr lang="en-US" sz="3600" dirty="0">
              <a:solidFill>
                <a:srgbClr val="00FF00"/>
              </a:solidFill>
            </a:endParaRPr>
          </a:p>
        </p:txBody>
      </p:sp>
      <p:sp>
        <p:nvSpPr>
          <p:cNvPr id="8" name="TextBox 1"/>
          <p:cNvSpPr txBox="1"/>
          <p:nvPr/>
        </p:nvSpPr>
        <p:spPr>
          <a:xfrm>
            <a:off x="5715000" y="1066800"/>
            <a:ext cx="2200735" cy="13747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600" dirty="0" smtClean="0">
                <a:solidFill>
                  <a:srgbClr val="00FF00"/>
                </a:solidFill>
              </a:rPr>
              <a:t>20% Analyzed</a:t>
            </a:r>
            <a:endParaRPr lang="en-US" sz="3600" dirty="0">
              <a:solidFill>
                <a:srgbClr val="00FF00"/>
              </a:solidFill>
            </a:endParaRPr>
          </a:p>
        </p:txBody>
      </p:sp>
      <p:sp>
        <p:nvSpPr>
          <p:cNvPr id="9" name="TextBox 1"/>
          <p:cNvSpPr txBox="1"/>
          <p:nvPr/>
        </p:nvSpPr>
        <p:spPr>
          <a:xfrm>
            <a:off x="6172200" y="4191000"/>
            <a:ext cx="1949186" cy="16371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600" dirty="0" smtClean="0">
                <a:solidFill>
                  <a:srgbClr val="00FF00"/>
                </a:solidFill>
              </a:rPr>
              <a:t>30%</a:t>
            </a:r>
          </a:p>
          <a:p>
            <a:r>
              <a:rPr lang="en-US" sz="3600" dirty="0" smtClean="0">
                <a:solidFill>
                  <a:srgbClr val="00FF00"/>
                </a:solidFill>
              </a:rPr>
              <a:t>Mapped</a:t>
            </a:r>
            <a:endParaRPr lang="en-US" sz="3600" dirty="0">
              <a:solidFill>
                <a:srgbClr val="00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762000"/>
            <a:ext cx="7467600" cy="1143000"/>
          </a:xfrm>
        </p:spPr>
        <p:txBody>
          <a:bodyPr>
            <a:normAutofit fontScale="90000"/>
          </a:bodyPr>
          <a:lstStyle/>
          <a:p>
            <a:pPr algn="ctr"/>
            <a:r>
              <a:rPr lang="en-US" sz="4800" dirty="0" smtClean="0">
                <a:solidFill>
                  <a:srgbClr val="FFFF00"/>
                </a:solidFill>
              </a:rPr>
              <a:t>Patterns </a:t>
            </a:r>
            <a:br>
              <a:rPr lang="en-US" sz="4800" dirty="0" smtClean="0">
                <a:solidFill>
                  <a:srgbClr val="FFFF00"/>
                </a:solidFill>
              </a:rPr>
            </a:br>
            <a:r>
              <a:rPr lang="en-US" sz="4800" dirty="0" smtClean="0">
                <a:solidFill>
                  <a:srgbClr val="FFFF00"/>
                </a:solidFill>
              </a:rPr>
              <a:t>of use</a:t>
            </a:r>
            <a:endParaRPr lang="en-US" dirty="0">
              <a:solidFill>
                <a:srgbClr val="FFFF00"/>
              </a:solidFill>
            </a:endParaRPr>
          </a:p>
        </p:txBody>
      </p:sp>
      <p:grpSp>
        <p:nvGrpSpPr>
          <p:cNvPr id="35" name="Group 34"/>
          <p:cNvGrpSpPr/>
          <p:nvPr/>
        </p:nvGrpSpPr>
        <p:grpSpPr>
          <a:xfrm>
            <a:off x="1524000" y="791675"/>
            <a:ext cx="1219200" cy="3352800"/>
            <a:chOff x="1676400" y="1981200"/>
            <a:chExt cx="1219200" cy="3352800"/>
          </a:xfrm>
        </p:grpSpPr>
        <p:sp>
          <p:nvSpPr>
            <p:cNvPr id="4" name="Oval 3"/>
            <p:cNvSpPr/>
            <p:nvPr/>
          </p:nvSpPr>
          <p:spPr>
            <a:xfrm rot="17668723">
              <a:off x="1676400" y="1981200"/>
              <a:ext cx="1219200" cy="1219200"/>
            </a:xfrm>
            <a:prstGeom prst="ellipse">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7668723">
              <a:off x="1676400" y="2590800"/>
              <a:ext cx="1219200" cy="121920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7668723">
              <a:off x="1676400" y="3124200"/>
              <a:ext cx="1219200" cy="1219200"/>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7668723">
              <a:off x="1676400" y="3581400"/>
              <a:ext cx="1219200" cy="1219200"/>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7668723">
              <a:off x="1676400" y="4114800"/>
              <a:ext cx="1219200" cy="1219200"/>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914400" y="4314700"/>
            <a:ext cx="3657600" cy="584775"/>
          </a:xfrm>
          <a:prstGeom prst="rect">
            <a:avLst/>
          </a:prstGeom>
          <a:noFill/>
        </p:spPr>
        <p:txBody>
          <a:bodyPr wrap="square" rtlCol="0">
            <a:spAutoFit/>
          </a:bodyPr>
          <a:lstStyle/>
          <a:p>
            <a:r>
              <a:rPr lang="en-US" sz="3200" dirty="0" smtClean="0"/>
              <a:t>Directional shift</a:t>
            </a:r>
            <a:endParaRPr lang="en-US" sz="3200" dirty="0"/>
          </a:p>
        </p:txBody>
      </p:sp>
      <p:sp>
        <p:nvSpPr>
          <p:cNvPr id="18" name="TextBox 17"/>
          <p:cNvSpPr txBox="1"/>
          <p:nvPr/>
        </p:nvSpPr>
        <p:spPr>
          <a:xfrm>
            <a:off x="4800600" y="4267200"/>
            <a:ext cx="4191000" cy="584775"/>
          </a:xfrm>
          <a:prstGeom prst="rect">
            <a:avLst/>
          </a:prstGeom>
          <a:noFill/>
        </p:spPr>
        <p:txBody>
          <a:bodyPr wrap="square" rtlCol="0">
            <a:spAutoFit/>
          </a:bodyPr>
          <a:lstStyle/>
          <a:p>
            <a:pPr algn="ctr"/>
            <a:r>
              <a:rPr lang="en-US" sz="3200" dirty="0" smtClean="0"/>
              <a:t>Non-directional shift</a:t>
            </a:r>
            <a:endParaRPr lang="en-US" sz="3200" dirty="0"/>
          </a:p>
        </p:txBody>
      </p:sp>
      <p:grpSp>
        <p:nvGrpSpPr>
          <p:cNvPr id="19" name="Group 18"/>
          <p:cNvGrpSpPr/>
          <p:nvPr/>
        </p:nvGrpSpPr>
        <p:grpSpPr>
          <a:xfrm>
            <a:off x="5752472" y="710550"/>
            <a:ext cx="2164404" cy="2590800"/>
            <a:chOff x="5455597" y="1066800"/>
            <a:chExt cx="2164404" cy="2590800"/>
          </a:xfrm>
        </p:grpSpPr>
        <p:sp>
          <p:nvSpPr>
            <p:cNvPr id="26" name="Oval 25"/>
            <p:cNvSpPr/>
            <p:nvPr/>
          </p:nvSpPr>
          <p:spPr>
            <a:xfrm rot="17668723">
              <a:off x="5714999" y="1066800"/>
              <a:ext cx="1219200" cy="1219200"/>
            </a:xfrm>
            <a:prstGeom prst="ellipse">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7668723">
              <a:off x="6400801" y="1447800"/>
              <a:ext cx="1219200" cy="121920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7668723">
              <a:off x="5715000" y="2438400"/>
              <a:ext cx="1219200" cy="1219200"/>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7668723">
              <a:off x="6369997" y="2102798"/>
              <a:ext cx="1219200" cy="1219200"/>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7668723">
              <a:off x="5455597" y="1797997"/>
              <a:ext cx="1219200" cy="1219200"/>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6781800" y="4876800"/>
            <a:ext cx="2133600" cy="1384995"/>
          </a:xfrm>
          <a:prstGeom prst="rect">
            <a:avLst/>
          </a:prstGeom>
          <a:noFill/>
        </p:spPr>
        <p:txBody>
          <a:bodyPr wrap="square" rtlCol="0">
            <a:spAutoFit/>
          </a:bodyPr>
          <a:lstStyle/>
          <a:p>
            <a:r>
              <a:rPr lang="en-US" sz="2800" dirty="0" smtClean="0">
                <a:solidFill>
                  <a:srgbClr val="00B0F0"/>
                </a:solidFill>
              </a:rPr>
              <a:t>WAH, TLH</a:t>
            </a:r>
            <a:r>
              <a:rPr lang="en-US" sz="2800" dirty="0" smtClean="0"/>
              <a:t>, </a:t>
            </a:r>
            <a:r>
              <a:rPr lang="en-US" sz="2800" dirty="0" smtClean="0">
                <a:solidFill>
                  <a:srgbClr val="00B0F0"/>
                </a:solidFill>
              </a:rPr>
              <a:t>BEV, AHI QMH, TAI     </a:t>
            </a:r>
            <a:endParaRPr lang="en-US" sz="2800" dirty="0">
              <a:solidFill>
                <a:srgbClr val="00B0F0"/>
              </a:solidFill>
            </a:endParaRPr>
          </a:p>
        </p:txBody>
      </p:sp>
      <p:sp>
        <p:nvSpPr>
          <p:cNvPr id="21" name="TextBox 20"/>
          <p:cNvSpPr txBox="1"/>
          <p:nvPr/>
        </p:nvSpPr>
        <p:spPr>
          <a:xfrm>
            <a:off x="2743200" y="4876800"/>
            <a:ext cx="3429000" cy="954107"/>
          </a:xfrm>
          <a:prstGeom prst="rect">
            <a:avLst/>
          </a:prstGeom>
          <a:noFill/>
        </p:spPr>
        <p:txBody>
          <a:bodyPr wrap="square" rtlCol="0">
            <a:spAutoFit/>
          </a:bodyPr>
          <a:lstStyle/>
          <a:p>
            <a:pPr algn="ctr"/>
            <a:r>
              <a:rPr lang="en-US" sz="2800" dirty="0" smtClean="0">
                <a:solidFill>
                  <a:srgbClr val="00B0F0"/>
                </a:solidFill>
              </a:rPr>
              <a:t>BAH</a:t>
            </a:r>
            <a:r>
              <a:rPr lang="en-US" sz="2800" dirty="0" smtClean="0"/>
              <a:t>, </a:t>
            </a:r>
            <a:r>
              <a:rPr lang="en-US" sz="2800" dirty="0" smtClean="0">
                <a:solidFill>
                  <a:srgbClr val="00B0F0"/>
                </a:solidFill>
              </a:rPr>
              <a:t>LRH, GRH</a:t>
            </a:r>
          </a:p>
          <a:p>
            <a:pPr algn="ctr"/>
            <a:r>
              <a:rPr lang="en-US" sz="2800" dirty="0" smtClean="0">
                <a:solidFill>
                  <a:srgbClr val="00B0F0"/>
                </a:solidFill>
              </a:rPr>
              <a:t>PCH</a:t>
            </a:r>
            <a:endParaRPr lang="en-US" sz="2800" dirty="0">
              <a:solidFill>
                <a:srgbClr val="00B0F0"/>
              </a:solidFill>
            </a:endParaRPr>
          </a:p>
        </p:txBody>
      </p:sp>
      <p:sp>
        <p:nvSpPr>
          <p:cNvPr id="22" name="TextBox 21"/>
          <p:cNvSpPr txBox="1"/>
          <p:nvPr/>
        </p:nvSpPr>
        <p:spPr>
          <a:xfrm>
            <a:off x="3962400" y="6019800"/>
            <a:ext cx="1219200" cy="523220"/>
          </a:xfrm>
          <a:prstGeom prst="rect">
            <a:avLst/>
          </a:prstGeom>
          <a:noFill/>
        </p:spPr>
        <p:txBody>
          <a:bodyPr wrap="square" rtlCol="0">
            <a:spAutoFit/>
          </a:bodyPr>
          <a:lstStyle/>
          <a:p>
            <a:r>
              <a:rPr lang="en-US" sz="2800" dirty="0" smtClean="0">
                <a:solidFill>
                  <a:srgbClr val="99FF66"/>
                </a:solidFill>
              </a:rPr>
              <a:t>CAH</a:t>
            </a:r>
            <a:endParaRPr lang="en-US" sz="2800" dirty="0">
              <a:solidFill>
                <a:srgbClr val="99FF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Box 13"/>
          <p:cNvSpPr txBox="1">
            <a:spLocks noChangeArrowheads="1"/>
          </p:cNvSpPr>
          <p:nvPr/>
        </p:nvSpPr>
        <p:spPr bwMode="auto">
          <a:xfrm>
            <a:off x="5302250" y="203200"/>
            <a:ext cx="3532188" cy="276225"/>
          </a:xfrm>
          <a:prstGeom prst="rect">
            <a:avLst/>
          </a:prstGeom>
          <a:solidFill>
            <a:schemeClr val="accent1">
              <a:lumMod val="20000"/>
              <a:lumOff val="80000"/>
            </a:schemeClr>
          </a:solidFill>
          <a:ln w="9525">
            <a:solidFill>
              <a:srgbClr val="00B050"/>
            </a:solidFill>
            <a:miter lim="800000"/>
            <a:headEnd/>
            <a:tailEnd/>
          </a:ln>
        </p:spPr>
        <p:txBody>
          <a:bodyPr>
            <a:spAutoFit/>
          </a:bodyPr>
          <a:lstStyle/>
          <a:p>
            <a:r>
              <a:rPr lang="en-US" sz="1200" dirty="0"/>
              <a:t>Calving distribution map from Gunn et al. 2008</a:t>
            </a:r>
          </a:p>
        </p:txBody>
      </p:sp>
      <p:pic>
        <p:nvPicPr>
          <p:cNvPr id="8" name="Picture 7"/>
          <p:cNvPicPr/>
          <p:nvPr/>
        </p:nvPicPr>
        <p:blipFill>
          <a:blip r:embed="rId3" cstate="print"/>
          <a:srcRect/>
          <a:stretch>
            <a:fillRect/>
          </a:stretch>
        </p:blipFill>
        <p:spPr bwMode="auto">
          <a:xfrm>
            <a:off x="457200" y="228600"/>
            <a:ext cx="8305800" cy="6477000"/>
          </a:xfrm>
          <a:prstGeom prst="rect">
            <a:avLst/>
          </a:prstGeom>
          <a:noFill/>
          <a:ln w="9525">
            <a:noFill/>
            <a:miter lim="800000"/>
            <a:headEnd/>
            <a:tailEnd/>
          </a:ln>
        </p:spPr>
      </p:pic>
      <p:sp>
        <p:nvSpPr>
          <p:cNvPr id="4" name="TextBox 3"/>
          <p:cNvSpPr txBox="1"/>
          <p:nvPr/>
        </p:nvSpPr>
        <p:spPr>
          <a:xfrm>
            <a:off x="304800" y="152400"/>
            <a:ext cx="4800600" cy="523220"/>
          </a:xfrm>
          <a:prstGeom prst="rect">
            <a:avLst/>
          </a:prstGeom>
          <a:solidFill>
            <a:schemeClr val="accent3">
              <a:lumMod val="20000"/>
              <a:lumOff val="80000"/>
            </a:schemeClr>
          </a:solidFill>
        </p:spPr>
        <p:txBody>
          <a:bodyPr wrap="square" rtlCol="0">
            <a:spAutoFit/>
          </a:bodyPr>
          <a:lstStyle/>
          <a:p>
            <a:r>
              <a:rPr lang="en-US" sz="2800" b="1" dirty="0" smtClean="0">
                <a:solidFill>
                  <a:schemeClr val="bg2"/>
                </a:solidFill>
              </a:rPr>
              <a:t>Bathurst herd, Canada</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57200" y="304800"/>
            <a:ext cx="4148483" cy="5213350"/>
            <a:chOff x="457200" y="304800"/>
            <a:chExt cx="4148483" cy="5213350"/>
          </a:xfrm>
        </p:grpSpPr>
        <p:pic>
          <p:nvPicPr>
            <p:cNvPr id="24" name="Picture 33" descr="AMB-TRG-1974-87"/>
            <p:cNvPicPr>
              <a:picLocks noChangeAspect="1" noChangeArrowheads="1"/>
            </p:cNvPicPr>
            <p:nvPr/>
          </p:nvPicPr>
          <p:blipFill>
            <a:blip r:embed="rId3" cstate="print"/>
            <a:srcRect l="40419" r="21324" b="18159"/>
            <a:stretch>
              <a:fillRect/>
            </a:stretch>
          </p:blipFill>
          <p:spPr bwMode="auto">
            <a:xfrm>
              <a:off x="457200" y="304800"/>
              <a:ext cx="4148483" cy="5213350"/>
            </a:xfrm>
            <a:prstGeom prst="rect">
              <a:avLst/>
            </a:prstGeom>
            <a:noFill/>
            <a:ln w="9525">
              <a:noFill/>
              <a:miter lim="800000"/>
              <a:headEnd/>
              <a:tailEnd/>
            </a:ln>
          </p:spPr>
        </p:pic>
        <p:grpSp>
          <p:nvGrpSpPr>
            <p:cNvPr id="26" name="Group 29"/>
            <p:cNvGrpSpPr>
              <a:grpSpLocks/>
            </p:cNvGrpSpPr>
            <p:nvPr/>
          </p:nvGrpSpPr>
          <p:grpSpPr bwMode="auto">
            <a:xfrm>
              <a:off x="762000" y="3657600"/>
              <a:ext cx="1573619" cy="368723"/>
              <a:chOff x="2544" y="2832"/>
              <a:chExt cx="960" cy="260"/>
            </a:xfrm>
          </p:grpSpPr>
          <p:sp>
            <p:nvSpPr>
              <p:cNvPr id="31" name="Line 30"/>
              <p:cNvSpPr>
                <a:spLocks noChangeShapeType="1"/>
              </p:cNvSpPr>
              <p:nvPr/>
            </p:nvSpPr>
            <p:spPr bwMode="auto">
              <a:xfrm flipH="1" flipV="1">
                <a:off x="3168" y="2928"/>
                <a:ext cx="336" cy="164"/>
              </a:xfrm>
              <a:prstGeom prst="line">
                <a:avLst/>
              </a:prstGeom>
              <a:noFill/>
              <a:ln w="19050">
                <a:solidFill>
                  <a:schemeClr val="tx1"/>
                </a:solidFill>
                <a:round/>
                <a:headEnd/>
                <a:tailEnd/>
              </a:ln>
              <a:effectLst/>
            </p:spPr>
            <p:txBody>
              <a:bodyPr wrap="none" anchor="ctr"/>
              <a:lstStyle/>
              <a:p>
                <a:endParaRPr lang="en-US"/>
              </a:p>
            </p:txBody>
          </p:sp>
          <p:sp>
            <p:nvSpPr>
              <p:cNvPr id="32" name="Text Box 31"/>
              <p:cNvSpPr txBox="1">
                <a:spLocks noChangeArrowheads="1"/>
              </p:cNvSpPr>
              <p:nvPr/>
            </p:nvSpPr>
            <p:spPr bwMode="auto">
              <a:xfrm>
                <a:off x="2544" y="2832"/>
                <a:ext cx="930" cy="217"/>
              </a:xfrm>
              <a:prstGeom prst="rect">
                <a:avLst/>
              </a:prstGeom>
              <a:solidFill>
                <a:schemeClr val="tx1">
                  <a:lumMod val="75000"/>
                </a:schemeClr>
              </a:solidFill>
              <a:ln w="9525">
                <a:noFill/>
                <a:miter lim="800000"/>
                <a:headEnd/>
                <a:tailEnd/>
              </a:ln>
              <a:effectLst/>
            </p:spPr>
            <p:txBody>
              <a:bodyPr wrap="square">
                <a:spAutoFit/>
              </a:bodyPr>
              <a:lstStyle/>
              <a:p>
                <a:pPr eaLnBrk="1" hangingPunct="1">
                  <a:spcBef>
                    <a:spcPct val="50000"/>
                  </a:spcBef>
                </a:pPr>
                <a:r>
                  <a:rPr lang="fr-FR" sz="1400" b="1" dirty="0">
                    <a:solidFill>
                      <a:schemeClr val="bg1"/>
                    </a:solidFill>
                  </a:rPr>
                  <a:t>1982 </a:t>
                </a:r>
                <a:r>
                  <a:rPr lang="fr-FR" sz="1400" b="1" dirty="0" smtClean="0">
                    <a:solidFill>
                      <a:schemeClr val="bg1"/>
                    </a:solidFill>
                  </a:rPr>
                  <a:t>to </a:t>
                </a:r>
                <a:r>
                  <a:rPr lang="fr-FR" sz="1400" b="1" dirty="0">
                    <a:solidFill>
                      <a:schemeClr val="bg1"/>
                    </a:solidFill>
                  </a:rPr>
                  <a:t>1987</a:t>
                </a:r>
              </a:p>
            </p:txBody>
          </p:sp>
        </p:grpSp>
        <p:grpSp>
          <p:nvGrpSpPr>
            <p:cNvPr id="27" name="Group 34"/>
            <p:cNvGrpSpPr>
              <a:grpSpLocks/>
            </p:cNvGrpSpPr>
            <p:nvPr/>
          </p:nvGrpSpPr>
          <p:grpSpPr bwMode="auto">
            <a:xfrm>
              <a:off x="2204486" y="4039092"/>
              <a:ext cx="2055813" cy="1374204"/>
              <a:chOff x="4272" y="3101"/>
              <a:chExt cx="1505" cy="969"/>
            </a:xfrm>
          </p:grpSpPr>
          <p:sp>
            <p:nvSpPr>
              <p:cNvPr id="28" name="Line 35"/>
              <p:cNvSpPr>
                <a:spLocks noChangeShapeType="1"/>
              </p:cNvSpPr>
              <p:nvPr/>
            </p:nvSpPr>
            <p:spPr bwMode="auto">
              <a:xfrm>
                <a:off x="4272" y="3840"/>
                <a:ext cx="562" cy="174"/>
              </a:xfrm>
              <a:prstGeom prst="line">
                <a:avLst/>
              </a:prstGeom>
              <a:noFill/>
              <a:ln w="19050">
                <a:solidFill>
                  <a:schemeClr val="bg2"/>
                </a:solidFill>
                <a:round/>
                <a:headEnd/>
                <a:tailEnd/>
              </a:ln>
              <a:effectLst/>
            </p:spPr>
            <p:txBody>
              <a:bodyPr wrap="none" anchor="ctr"/>
              <a:lstStyle/>
              <a:p>
                <a:endParaRPr lang="en-US"/>
              </a:p>
            </p:txBody>
          </p:sp>
          <p:sp>
            <p:nvSpPr>
              <p:cNvPr id="29" name="Text Box 36"/>
              <p:cNvSpPr txBox="1">
                <a:spLocks noChangeArrowheads="1"/>
              </p:cNvSpPr>
              <p:nvPr/>
            </p:nvSpPr>
            <p:spPr bwMode="auto">
              <a:xfrm>
                <a:off x="4834" y="3853"/>
                <a:ext cx="943" cy="217"/>
              </a:xfrm>
              <a:prstGeom prst="rect">
                <a:avLst/>
              </a:prstGeom>
              <a:solidFill>
                <a:schemeClr val="tx1">
                  <a:lumMod val="85000"/>
                  <a:alpha val="34901"/>
                </a:schemeClr>
              </a:solidFill>
              <a:ln w="9525">
                <a:noFill/>
                <a:miter lim="800000"/>
                <a:headEnd/>
                <a:tailEnd/>
              </a:ln>
              <a:effectLst/>
            </p:spPr>
            <p:txBody>
              <a:bodyPr wrap="square" lIns="36000" rIns="36000">
                <a:spAutoFit/>
              </a:bodyPr>
              <a:lstStyle/>
              <a:p>
                <a:pPr algn="ctr" eaLnBrk="1" hangingPunct="1">
                  <a:spcBef>
                    <a:spcPct val="50000"/>
                  </a:spcBef>
                </a:pPr>
                <a:r>
                  <a:rPr lang="fr-FR" sz="1400" b="1" dirty="0">
                    <a:solidFill>
                      <a:schemeClr val="bg1"/>
                    </a:solidFill>
                  </a:rPr>
                  <a:t>1974 </a:t>
                </a:r>
                <a:r>
                  <a:rPr lang="fr-FR" sz="1400" b="1" dirty="0" smtClean="0">
                    <a:solidFill>
                      <a:schemeClr val="bg1"/>
                    </a:solidFill>
                  </a:rPr>
                  <a:t>to </a:t>
                </a:r>
                <a:r>
                  <a:rPr lang="fr-FR" sz="1400" b="1" dirty="0">
                    <a:solidFill>
                      <a:schemeClr val="bg1"/>
                    </a:solidFill>
                  </a:rPr>
                  <a:t>1980</a:t>
                </a:r>
              </a:p>
            </p:txBody>
          </p:sp>
          <p:sp>
            <p:nvSpPr>
              <p:cNvPr id="30" name="Line 37"/>
              <p:cNvSpPr>
                <a:spLocks noChangeShapeType="1"/>
              </p:cNvSpPr>
              <p:nvPr/>
            </p:nvSpPr>
            <p:spPr bwMode="auto">
              <a:xfrm flipH="1">
                <a:off x="5336" y="3101"/>
                <a:ext cx="0" cy="752"/>
              </a:xfrm>
              <a:prstGeom prst="line">
                <a:avLst/>
              </a:prstGeom>
              <a:noFill/>
              <a:ln w="19050">
                <a:solidFill>
                  <a:schemeClr val="bg2"/>
                </a:solidFill>
                <a:round/>
                <a:headEnd/>
                <a:tailEnd/>
              </a:ln>
              <a:effectLst/>
            </p:spPr>
            <p:txBody>
              <a:bodyPr wrap="none" anchor="ctr"/>
              <a:lstStyle/>
              <a:p>
                <a:endParaRPr lang="en-US"/>
              </a:p>
            </p:txBody>
          </p:sp>
        </p:grpSp>
      </p:grpSp>
      <p:grpSp>
        <p:nvGrpSpPr>
          <p:cNvPr id="34" name="Group 33"/>
          <p:cNvGrpSpPr/>
          <p:nvPr/>
        </p:nvGrpSpPr>
        <p:grpSpPr>
          <a:xfrm>
            <a:off x="1828800" y="609600"/>
            <a:ext cx="7181088" cy="6077712"/>
            <a:chOff x="1828800" y="609600"/>
            <a:chExt cx="7181088" cy="6077712"/>
          </a:xfrm>
        </p:grpSpPr>
        <p:grpSp>
          <p:nvGrpSpPr>
            <p:cNvPr id="4" name="Group 42"/>
            <p:cNvGrpSpPr>
              <a:grpSpLocks/>
            </p:cNvGrpSpPr>
            <p:nvPr/>
          </p:nvGrpSpPr>
          <p:grpSpPr bwMode="auto">
            <a:xfrm>
              <a:off x="6934200" y="4732338"/>
              <a:ext cx="1235075" cy="747712"/>
              <a:chOff x="4368" y="2981"/>
              <a:chExt cx="778" cy="471"/>
            </a:xfrm>
          </p:grpSpPr>
          <p:sp>
            <p:nvSpPr>
              <p:cNvPr id="17423" name="Freeform 35"/>
              <p:cNvSpPr>
                <a:spLocks/>
              </p:cNvSpPr>
              <p:nvPr/>
            </p:nvSpPr>
            <p:spPr bwMode="auto">
              <a:xfrm>
                <a:off x="4702" y="2981"/>
                <a:ext cx="444" cy="471"/>
              </a:xfrm>
              <a:custGeom>
                <a:avLst/>
                <a:gdLst>
                  <a:gd name="T0" fmla="*/ 65 w 384"/>
                  <a:gd name="T1" fmla="*/ 505 h 384"/>
                  <a:gd name="T2" fmla="*/ 128 w 384"/>
                  <a:gd name="T3" fmla="*/ 578 h 384"/>
                  <a:gd name="T4" fmla="*/ 321 w 384"/>
                  <a:gd name="T5" fmla="*/ 578 h 384"/>
                  <a:gd name="T6" fmla="*/ 450 w 384"/>
                  <a:gd name="T7" fmla="*/ 433 h 384"/>
                  <a:gd name="T8" fmla="*/ 513 w 384"/>
                  <a:gd name="T9" fmla="*/ 217 h 384"/>
                  <a:gd name="T10" fmla="*/ 450 w 384"/>
                  <a:gd name="T11" fmla="*/ 0 h 384"/>
                  <a:gd name="T12" fmla="*/ 321 w 384"/>
                  <a:gd name="T13" fmla="*/ 0 h 384"/>
                  <a:gd name="T14" fmla="*/ 65 w 384"/>
                  <a:gd name="T15" fmla="*/ 145 h 384"/>
                  <a:gd name="T16" fmla="*/ 0 w 384"/>
                  <a:gd name="T17" fmla="*/ 361 h 384"/>
                  <a:gd name="T18" fmla="*/ 65 w 384"/>
                  <a:gd name="T19" fmla="*/ 50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48" y="336"/>
                    </a:moveTo>
                    <a:lnTo>
                      <a:pt x="96" y="384"/>
                    </a:lnTo>
                    <a:lnTo>
                      <a:pt x="240" y="384"/>
                    </a:lnTo>
                    <a:lnTo>
                      <a:pt x="336" y="288"/>
                    </a:lnTo>
                    <a:lnTo>
                      <a:pt x="384" y="144"/>
                    </a:lnTo>
                    <a:lnTo>
                      <a:pt x="336" y="0"/>
                    </a:lnTo>
                    <a:lnTo>
                      <a:pt x="240" y="0"/>
                    </a:lnTo>
                    <a:lnTo>
                      <a:pt x="48" y="96"/>
                    </a:lnTo>
                    <a:lnTo>
                      <a:pt x="0" y="240"/>
                    </a:lnTo>
                    <a:lnTo>
                      <a:pt x="48" y="336"/>
                    </a:lnTo>
                    <a:close/>
                  </a:path>
                </a:pathLst>
              </a:custGeom>
              <a:solidFill>
                <a:srgbClr val="FF0000">
                  <a:alpha val="83136"/>
                </a:srgbClr>
              </a:solidFill>
              <a:ln w="9525">
                <a:solidFill>
                  <a:schemeClr val="tx1"/>
                </a:solidFill>
                <a:round/>
                <a:headEnd/>
                <a:tailEnd/>
              </a:ln>
            </p:spPr>
            <p:txBody>
              <a:bodyPr wrap="none" anchor="ctr"/>
              <a:lstStyle/>
              <a:p>
                <a:endParaRPr lang="en-US"/>
              </a:p>
            </p:txBody>
          </p:sp>
          <p:sp>
            <p:nvSpPr>
              <p:cNvPr id="17424" name="Freeform 36"/>
              <p:cNvSpPr>
                <a:spLocks/>
              </p:cNvSpPr>
              <p:nvPr/>
            </p:nvSpPr>
            <p:spPr bwMode="auto">
              <a:xfrm>
                <a:off x="4368" y="3216"/>
                <a:ext cx="667" cy="177"/>
              </a:xfrm>
              <a:custGeom>
                <a:avLst/>
                <a:gdLst>
                  <a:gd name="T0" fmla="*/ 0 w 576"/>
                  <a:gd name="T1" fmla="*/ 218 h 144"/>
                  <a:gd name="T2" fmla="*/ 193 w 576"/>
                  <a:gd name="T3" fmla="*/ 73 h 144"/>
                  <a:gd name="T4" fmla="*/ 772 w 576"/>
                  <a:gd name="T5" fmla="*/ 0 h 144"/>
                  <a:gd name="T6" fmla="*/ 0 60000 65536"/>
                  <a:gd name="T7" fmla="*/ 0 60000 65536"/>
                  <a:gd name="T8" fmla="*/ 0 60000 65536"/>
                </a:gdLst>
                <a:ahLst/>
                <a:cxnLst>
                  <a:cxn ang="T6">
                    <a:pos x="T0" y="T1"/>
                  </a:cxn>
                  <a:cxn ang="T7">
                    <a:pos x="T2" y="T3"/>
                  </a:cxn>
                  <a:cxn ang="T8">
                    <a:pos x="T4" y="T5"/>
                  </a:cxn>
                </a:cxnLst>
                <a:rect l="0" t="0" r="r" b="b"/>
                <a:pathLst>
                  <a:path w="576" h="144">
                    <a:moveTo>
                      <a:pt x="0" y="144"/>
                    </a:moveTo>
                    <a:cubicBezTo>
                      <a:pt x="24" y="108"/>
                      <a:pt x="48" y="72"/>
                      <a:pt x="144" y="48"/>
                    </a:cubicBezTo>
                    <a:cubicBezTo>
                      <a:pt x="240" y="24"/>
                      <a:pt x="504" y="8"/>
                      <a:pt x="576" y="0"/>
                    </a:cubicBezTo>
                  </a:path>
                </a:pathLst>
              </a:custGeom>
              <a:noFill/>
              <a:ln w="50800" cap="flat">
                <a:solidFill>
                  <a:schemeClr val="tx1"/>
                </a:solidFill>
                <a:prstDash val="sysDot"/>
                <a:round/>
                <a:headEnd/>
                <a:tailEnd type="triangle" w="med" len="med"/>
              </a:ln>
            </p:spPr>
            <p:txBody>
              <a:bodyPr wrap="none" anchor="ctr"/>
              <a:lstStyle/>
              <a:p>
                <a:endParaRPr lang="en-US"/>
              </a:p>
            </p:txBody>
          </p:sp>
        </p:grpSp>
        <p:grpSp>
          <p:nvGrpSpPr>
            <p:cNvPr id="20" name="Group 19"/>
            <p:cNvGrpSpPr/>
            <p:nvPr/>
          </p:nvGrpSpPr>
          <p:grpSpPr>
            <a:xfrm>
              <a:off x="4800600" y="1575562"/>
              <a:ext cx="4209288" cy="5111750"/>
              <a:chOff x="4800600" y="1575562"/>
              <a:chExt cx="4209288" cy="5111750"/>
            </a:xfrm>
          </p:grpSpPr>
          <p:pic>
            <p:nvPicPr>
              <p:cNvPr id="17410" name="Picture 39" descr="AMB-TRG-1974-87"/>
              <p:cNvPicPr>
                <a:picLocks noChangeAspect="1" noChangeArrowheads="1"/>
              </p:cNvPicPr>
              <p:nvPr/>
            </p:nvPicPr>
            <p:blipFill>
              <a:blip r:embed="rId4" cstate="print"/>
              <a:srcRect l="41083" r="21324" b="18159"/>
              <a:stretch>
                <a:fillRect/>
              </a:stretch>
            </p:blipFill>
            <p:spPr bwMode="auto">
              <a:xfrm>
                <a:off x="4800600" y="1575562"/>
                <a:ext cx="3997047" cy="5111750"/>
              </a:xfrm>
              <a:prstGeom prst="rect">
                <a:avLst/>
              </a:prstGeom>
              <a:noFill/>
              <a:ln w="9525">
                <a:noFill/>
                <a:miter lim="800000"/>
                <a:headEnd/>
                <a:tailEnd/>
              </a:ln>
            </p:spPr>
          </p:pic>
          <p:sp>
            <p:nvSpPr>
              <p:cNvPr id="17417" name="Freeform 32"/>
              <p:cNvSpPr>
                <a:spLocks/>
              </p:cNvSpPr>
              <p:nvPr/>
            </p:nvSpPr>
            <p:spPr bwMode="auto">
              <a:xfrm>
                <a:off x="6248400" y="3798888"/>
                <a:ext cx="1589088" cy="2525712"/>
              </a:xfrm>
              <a:custGeom>
                <a:avLst/>
                <a:gdLst>
                  <a:gd name="T0" fmla="*/ 1786085253 w 864"/>
                  <a:gd name="T1" fmla="*/ 2147483647 h 1296"/>
                  <a:gd name="T2" fmla="*/ 2147483647 w 864"/>
                  <a:gd name="T3" fmla="*/ 2147483647 h 1296"/>
                  <a:gd name="T4" fmla="*/ 2147483647 w 864"/>
                  <a:gd name="T5" fmla="*/ 2147483647 h 1296"/>
                  <a:gd name="T6" fmla="*/ 2147483647 w 864"/>
                  <a:gd name="T7" fmla="*/ 1276135477 h 1296"/>
                  <a:gd name="T8" fmla="*/ 1786085253 w 864"/>
                  <a:gd name="T9" fmla="*/ 0 h 1296"/>
                  <a:gd name="T10" fmla="*/ 1136600710 w 864"/>
                  <a:gd name="T11" fmla="*/ 182305346 h 1296"/>
                  <a:gd name="T12" fmla="*/ 324742272 w 864"/>
                  <a:gd name="T13" fmla="*/ 1458440823 h 1296"/>
                  <a:gd name="T14" fmla="*/ 0 w 864"/>
                  <a:gd name="T15" fmla="*/ 2147483647 h 1296"/>
                  <a:gd name="T16" fmla="*/ 974228654 w 864"/>
                  <a:gd name="T17" fmla="*/ 2147483647 h 1296"/>
                  <a:gd name="T18" fmla="*/ 1786085253 w 864"/>
                  <a:gd name="T19" fmla="*/ 2147483647 h 1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4" h="1296">
                    <a:moveTo>
                      <a:pt x="528" y="1296"/>
                    </a:moveTo>
                    <a:lnTo>
                      <a:pt x="768" y="1200"/>
                    </a:lnTo>
                    <a:lnTo>
                      <a:pt x="864" y="672"/>
                    </a:lnTo>
                    <a:lnTo>
                      <a:pt x="816" y="336"/>
                    </a:lnTo>
                    <a:lnTo>
                      <a:pt x="528" y="0"/>
                    </a:lnTo>
                    <a:lnTo>
                      <a:pt x="336" y="48"/>
                    </a:lnTo>
                    <a:lnTo>
                      <a:pt x="96" y="384"/>
                    </a:lnTo>
                    <a:lnTo>
                      <a:pt x="0" y="912"/>
                    </a:lnTo>
                    <a:lnTo>
                      <a:pt x="288" y="1200"/>
                    </a:lnTo>
                    <a:lnTo>
                      <a:pt x="528" y="1296"/>
                    </a:lnTo>
                    <a:close/>
                  </a:path>
                </a:pathLst>
              </a:custGeom>
              <a:solidFill>
                <a:srgbClr val="FFCC00">
                  <a:alpha val="63136"/>
                </a:srgbClr>
              </a:solidFill>
              <a:ln w="9525">
                <a:solidFill>
                  <a:schemeClr val="tx1"/>
                </a:solidFill>
                <a:round/>
                <a:headEnd/>
                <a:tailEnd/>
              </a:ln>
            </p:spPr>
            <p:txBody>
              <a:bodyPr wrap="none" anchor="ctr"/>
              <a:lstStyle/>
              <a:p>
                <a:endParaRPr lang="en-US"/>
              </a:p>
            </p:txBody>
          </p:sp>
          <p:sp>
            <p:nvSpPr>
              <p:cNvPr id="368673" name="Freeform 33"/>
              <p:cNvSpPr>
                <a:spLocks/>
              </p:cNvSpPr>
              <p:nvPr/>
            </p:nvSpPr>
            <p:spPr bwMode="auto">
              <a:xfrm>
                <a:off x="6653213" y="4495800"/>
                <a:ext cx="1500187" cy="1401763"/>
              </a:xfrm>
              <a:custGeom>
                <a:avLst/>
                <a:gdLst>
                  <a:gd name="T0" fmla="*/ 0 w 816"/>
                  <a:gd name="T1" fmla="*/ 1819389082 h 720"/>
                  <a:gd name="T2" fmla="*/ 811187512 w 816"/>
                  <a:gd name="T3" fmla="*/ 2147483647 h 720"/>
                  <a:gd name="T4" fmla="*/ 2109090106 w 816"/>
                  <a:gd name="T5" fmla="*/ 2001328185 h 720"/>
                  <a:gd name="T6" fmla="*/ 2147483647 w 816"/>
                  <a:gd name="T7" fmla="*/ 1091632671 h 720"/>
                  <a:gd name="T8" fmla="*/ 1946852972 w 816"/>
                  <a:gd name="T9" fmla="*/ 0 h 720"/>
                  <a:gd name="T10" fmla="*/ 1297900755 w 816"/>
                  <a:gd name="T11" fmla="*/ 181939103 h 720"/>
                  <a:gd name="T12" fmla="*/ 1135663621 w 816"/>
                  <a:gd name="T13" fmla="*/ 545817309 h 720"/>
                  <a:gd name="T14" fmla="*/ 162237135 w 816"/>
                  <a:gd name="T15" fmla="*/ 909693568 h 720"/>
                  <a:gd name="T16" fmla="*/ 0 w 816"/>
                  <a:gd name="T17" fmla="*/ 1819389082 h 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6" h="720">
                    <a:moveTo>
                      <a:pt x="0" y="480"/>
                    </a:moveTo>
                    <a:lnTo>
                      <a:pt x="240" y="720"/>
                    </a:lnTo>
                    <a:lnTo>
                      <a:pt x="624" y="528"/>
                    </a:lnTo>
                    <a:lnTo>
                      <a:pt x="816" y="288"/>
                    </a:lnTo>
                    <a:lnTo>
                      <a:pt x="576" y="0"/>
                    </a:lnTo>
                    <a:lnTo>
                      <a:pt x="384" y="48"/>
                    </a:lnTo>
                    <a:lnTo>
                      <a:pt x="336" y="144"/>
                    </a:lnTo>
                    <a:lnTo>
                      <a:pt x="48" y="240"/>
                    </a:lnTo>
                    <a:lnTo>
                      <a:pt x="0" y="480"/>
                    </a:lnTo>
                    <a:close/>
                  </a:path>
                </a:pathLst>
              </a:custGeom>
              <a:solidFill>
                <a:srgbClr val="FF6600">
                  <a:alpha val="81960"/>
                </a:srgbClr>
              </a:solidFill>
              <a:ln w="9525">
                <a:solidFill>
                  <a:schemeClr val="tx1"/>
                </a:solidFill>
                <a:round/>
                <a:headEnd/>
                <a:tailEnd/>
              </a:ln>
            </p:spPr>
            <p:txBody>
              <a:bodyPr wrap="none" anchor="ctr"/>
              <a:lstStyle/>
              <a:p>
                <a:endParaRPr lang="en-US"/>
              </a:p>
            </p:txBody>
          </p:sp>
          <p:pic>
            <p:nvPicPr>
              <p:cNvPr id="17420" name="Picture 38"/>
              <p:cNvPicPr>
                <a:picLocks noChangeAspect="1" noChangeArrowheads="1"/>
              </p:cNvPicPr>
              <p:nvPr/>
            </p:nvPicPr>
            <p:blipFill>
              <a:blip r:embed="rId5" cstate="print"/>
              <a:srcRect/>
              <a:stretch>
                <a:fillRect/>
              </a:stretch>
            </p:blipFill>
            <p:spPr bwMode="auto">
              <a:xfrm>
                <a:off x="7174738" y="1752600"/>
                <a:ext cx="1835150" cy="1027113"/>
              </a:xfrm>
              <a:prstGeom prst="rect">
                <a:avLst/>
              </a:prstGeom>
              <a:noFill/>
              <a:ln w="9525">
                <a:noFill/>
                <a:miter lim="800000"/>
                <a:headEnd/>
                <a:tailEnd/>
              </a:ln>
              <a:effectLst/>
            </p:spPr>
          </p:pic>
          <p:sp>
            <p:nvSpPr>
              <p:cNvPr id="17422" name="Text Box 24"/>
              <p:cNvSpPr txBox="1">
                <a:spLocks noChangeArrowheads="1"/>
              </p:cNvSpPr>
              <p:nvPr/>
            </p:nvSpPr>
            <p:spPr bwMode="auto">
              <a:xfrm>
                <a:off x="8327136" y="1792224"/>
                <a:ext cx="609600" cy="297962"/>
              </a:xfrm>
              <a:prstGeom prst="rect">
                <a:avLst/>
              </a:prstGeom>
              <a:solidFill>
                <a:schemeClr val="tx1"/>
              </a:solidFill>
              <a:ln w="9525">
                <a:noFill/>
                <a:miter lim="800000"/>
                <a:headEnd/>
                <a:tailEnd/>
              </a:ln>
            </p:spPr>
            <p:txBody>
              <a:bodyPr lIns="18000" tIns="18000" rIns="18000" bIns="18000">
                <a:spAutoFit/>
              </a:bodyPr>
              <a:lstStyle/>
              <a:p>
                <a:pPr>
                  <a:spcBef>
                    <a:spcPct val="50000"/>
                  </a:spcBef>
                </a:pPr>
                <a:r>
                  <a:rPr lang="fr-FR" sz="1700" b="0" dirty="0">
                    <a:solidFill>
                      <a:schemeClr val="bg1"/>
                    </a:solidFill>
                  </a:rPr>
                  <a:t>2010</a:t>
                </a:r>
              </a:p>
            </p:txBody>
          </p:sp>
        </p:grpSp>
        <p:cxnSp>
          <p:nvCxnSpPr>
            <p:cNvPr id="35" name="Straight Connector 34"/>
            <p:cNvCxnSpPr/>
            <p:nvPr/>
          </p:nvCxnSpPr>
          <p:spPr>
            <a:xfrm>
              <a:off x="1828800" y="3962400"/>
              <a:ext cx="91440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14800" y="609600"/>
              <a:ext cx="4800600" cy="523220"/>
            </a:xfrm>
            <a:prstGeom prst="rect">
              <a:avLst/>
            </a:prstGeom>
            <a:solidFill>
              <a:schemeClr val="accent3">
                <a:lumMod val="20000"/>
                <a:lumOff val="80000"/>
              </a:schemeClr>
            </a:solidFill>
          </p:spPr>
          <p:txBody>
            <a:bodyPr wrap="square" rtlCol="0">
              <a:spAutoFit/>
            </a:bodyPr>
            <a:lstStyle/>
            <a:p>
              <a:r>
                <a:rPr lang="en-US" sz="2800" b="1" dirty="0" smtClean="0">
                  <a:solidFill>
                    <a:schemeClr val="bg2"/>
                  </a:solidFill>
                </a:rPr>
                <a:t>George River herd, Canada</a:t>
              </a:r>
              <a:endParaRPr lang="en-US" sz="2800" dirty="0"/>
            </a:p>
          </p:txBody>
        </p:sp>
        <p:grpSp>
          <p:nvGrpSpPr>
            <p:cNvPr id="22" name="Group 42"/>
            <p:cNvGrpSpPr>
              <a:grpSpLocks/>
            </p:cNvGrpSpPr>
            <p:nvPr/>
          </p:nvGrpSpPr>
          <p:grpSpPr bwMode="auto">
            <a:xfrm>
              <a:off x="7086601" y="4876800"/>
              <a:ext cx="914399" cy="609600"/>
              <a:chOff x="4368" y="2981"/>
              <a:chExt cx="778" cy="471"/>
            </a:xfrm>
          </p:grpSpPr>
          <p:sp>
            <p:nvSpPr>
              <p:cNvPr id="23" name="Freeform 35"/>
              <p:cNvSpPr>
                <a:spLocks/>
              </p:cNvSpPr>
              <p:nvPr/>
            </p:nvSpPr>
            <p:spPr bwMode="auto">
              <a:xfrm>
                <a:off x="4702" y="2981"/>
                <a:ext cx="444" cy="471"/>
              </a:xfrm>
              <a:custGeom>
                <a:avLst/>
                <a:gdLst>
                  <a:gd name="T0" fmla="*/ 65 w 384"/>
                  <a:gd name="T1" fmla="*/ 505 h 384"/>
                  <a:gd name="T2" fmla="*/ 128 w 384"/>
                  <a:gd name="T3" fmla="*/ 578 h 384"/>
                  <a:gd name="T4" fmla="*/ 321 w 384"/>
                  <a:gd name="T5" fmla="*/ 578 h 384"/>
                  <a:gd name="T6" fmla="*/ 450 w 384"/>
                  <a:gd name="T7" fmla="*/ 433 h 384"/>
                  <a:gd name="T8" fmla="*/ 513 w 384"/>
                  <a:gd name="T9" fmla="*/ 217 h 384"/>
                  <a:gd name="T10" fmla="*/ 450 w 384"/>
                  <a:gd name="T11" fmla="*/ 0 h 384"/>
                  <a:gd name="T12" fmla="*/ 321 w 384"/>
                  <a:gd name="T13" fmla="*/ 0 h 384"/>
                  <a:gd name="T14" fmla="*/ 65 w 384"/>
                  <a:gd name="T15" fmla="*/ 145 h 384"/>
                  <a:gd name="T16" fmla="*/ 0 w 384"/>
                  <a:gd name="T17" fmla="*/ 361 h 384"/>
                  <a:gd name="T18" fmla="*/ 65 w 384"/>
                  <a:gd name="T19" fmla="*/ 50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48" y="336"/>
                    </a:moveTo>
                    <a:lnTo>
                      <a:pt x="96" y="384"/>
                    </a:lnTo>
                    <a:lnTo>
                      <a:pt x="240" y="384"/>
                    </a:lnTo>
                    <a:lnTo>
                      <a:pt x="336" y="288"/>
                    </a:lnTo>
                    <a:lnTo>
                      <a:pt x="384" y="144"/>
                    </a:lnTo>
                    <a:lnTo>
                      <a:pt x="336" y="0"/>
                    </a:lnTo>
                    <a:lnTo>
                      <a:pt x="240" y="0"/>
                    </a:lnTo>
                    <a:lnTo>
                      <a:pt x="48" y="96"/>
                    </a:lnTo>
                    <a:lnTo>
                      <a:pt x="0" y="240"/>
                    </a:lnTo>
                    <a:lnTo>
                      <a:pt x="48" y="336"/>
                    </a:lnTo>
                    <a:close/>
                  </a:path>
                </a:pathLst>
              </a:custGeom>
              <a:solidFill>
                <a:srgbClr val="FF0000">
                  <a:alpha val="83136"/>
                </a:srgbClr>
              </a:solidFill>
              <a:ln w="9525">
                <a:solidFill>
                  <a:schemeClr val="tx1"/>
                </a:solidFill>
                <a:round/>
                <a:headEnd/>
                <a:tailEnd/>
              </a:ln>
            </p:spPr>
            <p:txBody>
              <a:bodyPr wrap="none" anchor="ctr"/>
              <a:lstStyle/>
              <a:p>
                <a:endParaRPr lang="en-US"/>
              </a:p>
            </p:txBody>
          </p:sp>
          <p:sp>
            <p:nvSpPr>
              <p:cNvPr id="25" name="Freeform 36"/>
              <p:cNvSpPr>
                <a:spLocks/>
              </p:cNvSpPr>
              <p:nvPr/>
            </p:nvSpPr>
            <p:spPr bwMode="auto">
              <a:xfrm>
                <a:off x="4368" y="3216"/>
                <a:ext cx="667" cy="177"/>
              </a:xfrm>
              <a:custGeom>
                <a:avLst/>
                <a:gdLst>
                  <a:gd name="T0" fmla="*/ 0 w 576"/>
                  <a:gd name="T1" fmla="*/ 218 h 144"/>
                  <a:gd name="T2" fmla="*/ 193 w 576"/>
                  <a:gd name="T3" fmla="*/ 73 h 144"/>
                  <a:gd name="T4" fmla="*/ 772 w 576"/>
                  <a:gd name="T5" fmla="*/ 0 h 144"/>
                  <a:gd name="T6" fmla="*/ 0 60000 65536"/>
                  <a:gd name="T7" fmla="*/ 0 60000 65536"/>
                  <a:gd name="T8" fmla="*/ 0 60000 65536"/>
                </a:gdLst>
                <a:ahLst/>
                <a:cxnLst>
                  <a:cxn ang="T6">
                    <a:pos x="T0" y="T1"/>
                  </a:cxn>
                  <a:cxn ang="T7">
                    <a:pos x="T2" y="T3"/>
                  </a:cxn>
                  <a:cxn ang="T8">
                    <a:pos x="T4" y="T5"/>
                  </a:cxn>
                </a:cxnLst>
                <a:rect l="0" t="0" r="r" b="b"/>
                <a:pathLst>
                  <a:path w="576" h="144">
                    <a:moveTo>
                      <a:pt x="0" y="144"/>
                    </a:moveTo>
                    <a:cubicBezTo>
                      <a:pt x="24" y="108"/>
                      <a:pt x="48" y="72"/>
                      <a:pt x="144" y="48"/>
                    </a:cubicBezTo>
                    <a:cubicBezTo>
                      <a:pt x="240" y="24"/>
                      <a:pt x="504" y="8"/>
                      <a:pt x="576" y="0"/>
                    </a:cubicBezTo>
                  </a:path>
                </a:pathLst>
              </a:custGeom>
              <a:noFill/>
              <a:ln w="50800" cap="flat">
                <a:solidFill>
                  <a:schemeClr val="tx1"/>
                </a:solidFill>
                <a:prstDash val="sysDot"/>
                <a:round/>
                <a:headEnd/>
                <a:tailEnd type="triangle" w="med" len="me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a:stretch>
            <a:fillRect/>
          </a:stretch>
        </p:blipFill>
        <p:spPr bwMode="auto">
          <a:xfrm>
            <a:off x="1981200" y="119307"/>
            <a:ext cx="5257800" cy="6586293"/>
          </a:xfrm>
          <a:prstGeom prst="rect">
            <a:avLst/>
          </a:prstGeom>
          <a:noFill/>
          <a:ln w="9525">
            <a:noFill/>
            <a:miter lim="800000"/>
            <a:headEnd/>
            <a:tailEnd/>
          </a:ln>
        </p:spPr>
      </p:pic>
      <p:sp>
        <p:nvSpPr>
          <p:cNvPr id="4" name="TextBox 3"/>
          <p:cNvSpPr txBox="1"/>
          <p:nvPr/>
        </p:nvSpPr>
        <p:spPr>
          <a:xfrm>
            <a:off x="0" y="5750004"/>
            <a:ext cx="3048000" cy="938719"/>
          </a:xfrm>
          <a:prstGeom prst="rect">
            <a:avLst/>
          </a:prstGeom>
          <a:solidFill>
            <a:schemeClr val="accent1">
              <a:lumMod val="20000"/>
              <a:lumOff val="80000"/>
            </a:schemeClr>
          </a:solidFill>
        </p:spPr>
        <p:txBody>
          <a:bodyPr wrap="square" rtlCol="0">
            <a:spAutoFit/>
          </a:bodyPr>
          <a:lstStyle/>
          <a:p>
            <a:r>
              <a:rPr lang="en-US" sz="1100" dirty="0" err="1" smtClean="0">
                <a:solidFill>
                  <a:schemeClr val="bg2"/>
                </a:solidFill>
              </a:rPr>
              <a:t>Meerdink</a:t>
            </a:r>
            <a:r>
              <a:rPr lang="en-US" sz="1100" dirty="0" smtClean="0">
                <a:solidFill>
                  <a:schemeClr val="bg2"/>
                </a:solidFill>
              </a:rPr>
              <a:t>, S. and Petrov, A. 2012. </a:t>
            </a:r>
            <a:r>
              <a:rPr lang="en-US" sz="1100" b="1" dirty="0" smtClean="0">
                <a:solidFill>
                  <a:schemeClr val="bg2"/>
                </a:solidFill>
              </a:rPr>
              <a:t>Taimyr wild reindeer spatial fidelity and calving grounds dynamics in a changing climate. ARCSES working paper 001-2012. University of Northern Iowa, IA </a:t>
            </a:r>
            <a:endParaRPr lang="en-US" dirty="0"/>
          </a:p>
        </p:txBody>
      </p:sp>
      <p:cxnSp>
        <p:nvCxnSpPr>
          <p:cNvPr id="12" name="Straight Arrow Connector 11"/>
          <p:cNvCxnSpPr/>
          <p:nvPr/>
        </p:nvCxnSpPr>
        <p:spPr>
          <a:xfrm flipH="1" flipV="1">
            <a:off x="6248400" y="762000"/>
            <a:ext cx="457200" cy="914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8600" y="152400"/>
            <a:ext cx="5181600" cy="523220"/>
          </a:xfrm>
          <a:prstGeom prst="rect">
            <a:avLst/>
          </a:prstGeom>
          <a:solidFill>
            <a:schemeClr val="accent3">
              <a:lumMod val="20000"/>
              <a:lumOff val="80000"/>
            </a:schemeClr>
          </a:solidFill>
        </p:spPr>
        <p:txBody>
          <a:bodyPr wrap="square" rtlCol="0">
            <a:spAutoFit/>
          </a:bodyPr>
          <a:lstStyle/>
          <a:p>
            <a:r>
              <a:rPr lang="en-US" sz="2800" b="1" dirty="0" smtClean="0">
                <a:solidFill>
                  <a:schemeClr val="bg2"/>
                </a:solidFill>
              </a:rPr>
              <a:t>Taimyr wild reindeer. Russia</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4724400" y="990600"/>
            <a:ext cx="3886200" cy="2586967"/>
          </a:xfrm>
          <a:prstGeom prst="rect">
            <a:avLst/>
          </a:prstGeom>
          <a:noFill/>
          <a:ln w="9525">
            <a:noFill/>
            <a:miter lim="800000"/>
            <a:headEnd/>
            <a:tailEnd/>
          </a:ln>
        </p:spPr>
      </p:pic>
      <p:sp>
        <p:nvSpPr>
          <p:cNvPr id="2" name="TextBox 1"/>
          <p:cNvSpPr txBox="1"/>
          <p:nvPr/>
        </p:nvSpPr>
        <p:spPr>
          <a:xfrm>
            <a:off x="0" y="152400"/>
            <a:ext cx="8763000" cy="707886"/>
          </a:xfrm>
          <a:prstGeom prst="rect">
            <a:avLst/>
          </a:prstGeom>
          <a:noFill/>
        </p:spPr>
        <p:txBody>
          <a:bodyPr wrap="square" rtlCol="0">
            <a:spAutoFit/>
          </a:bodyPr>
          <a:lstStyle/>
          <a:p>
            <a:pPr algn="ctr"/>
            <a:r>
              <a:rPr lang="en-US" sz="4000" dirty="0" smtClean="0">
                <a:solidFill>
                  <a:srgbClr val="FFFF00"/>
                </a:solidFill>
              </a:rPr>
              <a:t>Habitat diversity</a:t>
            </a:r>
            <a:endParaRPr lang="en-US" sz="4000" dirty="0">
              <a:solidFill>
                <a:srgbClr val="FFFF00"/>
              </a:solidFill>
            </a:endParaRPr>
          </a:p>
        </p:txBody>
      </p:sp>
      <p:pic>
        <p:nvPicPr>
          <p:cNvPr id="7171" name="Picture 3"/>
          <p:cNvPicPr>
            <a:picLocks noChangeAspect="1" noChangeArrowheads="1"/>
          </p:cNvPicPr>
          <p:nvPr/>
        </p:nvPicPr>
        <p:blipFill>
          <a:blip r:embed="rId4" cstate="print"/>
          <a:srcRect b="6977"/>
          <a:stretch>
            <a:fillRect/>
          </a:stretch>
        </p:blipFill>
        <p:spPr bwMode="auto">
          <a:xfrm>
            <a:off x="662050" y="3810000"/>
            <a:ext cx="3895283" cy="26670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r="7977"/>
          <a:stretch>
            <a:fillRect/>
          </a:stretch>
        </p:blipFill>
        <p:spPr bwMode="auto">
          <a:xfrm>
            <a:off x="4724400" y="3814950"/>
            <a:ext cx="3810000" cy="2667000"/>
          </a:xfrm>
          <a:prstGeom prst="rect">
            <a:avLst/>
          </a:prstGeom>
          <a:noFill/>
          <a:ln w="9525">
            <a:noFill/>
            <a:miter lim="800000"/>
            <a:headEnd/>
            <a:tailEnd/>
          </a:ln>
        </p:spPr>
      </p:pic>
      <p:pic>
        <p:nvPicPr>
          <p:cNvPr id="7170" name="Picture 2"/>
          <p:cNvPicPr>
            <a:picLocks noChangeAspect="1" noChangeArrowheads="1"/>
          </p:cNvPicPr>
          <p:nvPr/>
        </p:nvPicPr>
        <p:blipFill>
          <a:blip r:embed="rId6" cstate="print"/>
          <a:srcRect t="8527"/>
          <a:stretch>
            <a:fillRect/>
          </a:stretch>
        </p:blipFill>
        <p:spPr bwMode="auto">
          <a:xfrm>
            <a:off x="685800" y="985650"/>
            <a:ext cx="388620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707886"/>
          </a:xfrm>
          <a:prstGeom prst="rect">
            <a:avLst/>
          </a:prstGeom>
          <a:noFill/>
        </p:spPr>
        <p:txBody>
          <a:bodyPr wrap="square" rtlCol="0">
            <a:spAutoFit/>
          </a:bodyPr>
          <a:lstStyle/>
          <a:p>
            <a:r>
              <a:rPr lang="en-US" sz="4000" dirty="0" smtClean="0"/>
              <a:t>Cumulative growing degree days</a:t>
            </a:r>
            <a:endParaRPr lang="en-US" sz="4000" dirty="0"/>
          </a:p>
        </p:txBody>
      </p:sp>
      <p:graphicFrame>
        <p:nvGraphicFramePr>
          <p:cNvPr id="3" name="Chart 2"/>
          <p:cNvGraphicFramePr/>
          <p:nvPr/>
        </p:nvGraphicFramePr>
        <p:xfrm>
          <a:off x="228600" y="990600"/>
          <a:ext cx="82296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2268</TotalTime>
  <Words>2269</Words>
  <Application>Microsoft Office PowerPoint</Application>
  <PresentationFormat>On-screen Show (4:3)</PresentationFormat>
  <Paragraphs>135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Technic</vt:lpstr>
      <vt:lpstr> Current state of knowledge of  calving grounds </vt:lpstr>
      <vt:lpstr>PowerPoint Presentation</vt:lpstr>
      <vt:lpstr>PowerPoint Presentation</vt:lpstr>
      <vt:lpstr>Patterns  of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Ken Sylvestre</cp:lastModifiedBy>
  <cp:revision>92</cp:revision>
  <dcterms:created xsi:type="dcterms:W3CDTF">2012-11-24T04:49:20Z</dcterms:created>
  <dcterms:modified xsi:type="dcterms:W3CDTF">2012-12-04T15:25:28Z</dcterms:modified>
</cp:coreProperties>
</file>